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500" r:id="rId5"/>
    <p:sldId id="2145707417" r:id="rId6"/>
    <p:sldId id="2145706395" r:id="rId7"/>
    <p:sldId id="2145707369" r:id="rId8"/>
    <p:sldId id="501" r:id="rId9"/>
    <p:sldId id="2145706391" r:id="rId10"/>
    <p:sldId id="8856" r:id="rId11"/>
    <p:sldId id="2145706396" r:id="rId12"/>
    <p:sldId id="4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3" autoAdjust="0"/>
    <p:restoredTop sz="93946" autoAdjust="0"/>
  </p:normalViewPr>
  <p:slideViewPr>
    <p:cSldViewPr snapToGrid="0" snapToObjects="1">
      <p:cViewPr varScale="1">
        <p:scale>
          <a:sx n="61" d="100"/>
          <a:sy n="61" d="100"/>
        </p:scale>
        <p:origin x="636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35E4E60-7E27-CD4E-8270-6CF61EB73A7F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76DACB96-E8D8-E844-8A69-88AC50610E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6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D742B-1096-49F6-8A11-17A28D8D48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638795"/>
            <a:ext cx="12192000" cy="121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76655" y="3590903"/>
            <a:ext cx="10731663" cy="495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sub-headline would go here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9193" y="5226009"/>
            <a:ext cx="1562181" cy="2032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>
              <a:buFontTx/>
              <a:buNone/>
              <a:defRPr sz="1200" b="1" i="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MM.DD.YYYY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9652" y="1998290"/>
            <a:ext cx="10718215" cy="1468861"/>
          </a:xfrm>
        </p:spPr>
        <p:txBody>
          <a:bodyPr anchor="ctr"/>
          <a:lstStyle>
            <a:lvl1pPr>
              <a:defRPr sz="5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The Title Of The Presentation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496802" y="5324763"/>
            <a:ext cx="9445796" cy="30907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255857" y="5329454"/>
            <a:ext cx="611031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DEF0BD-EED1-704F-94E5-9E660EB864B2}"/>
              </a:ext>
            </a:extLst>
          </p:cNvPr>
          <p:cNvSpPr txBox="1"/>
          <p:nvPr userDrawn="1"/>
        </p:nvSpPr>
        <p:spPr>
          <a:xfrm>
            <a:off x="164163" y="6494812"/>
            <a:ext cx="5957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© 2021 Change Healthcare LLC and/or one of its subsidiaries.  All Rights Reserved.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243462" y="249189"/>
            <a:ext cx="11699136" cy="5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1948538" y="249189"/>
            <a:ext cx="0" cy="5106481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243461" y="249193"/>
            <a:ext cx="1" cy="507557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11073460" y="6468287"/>
            <a:ext cx="869138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AABB375-9055-9341-9880-04F8C2326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520" y="5933655"/>
            <a:ext cx="1896438" cy="7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0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43462" y="1706134"/>
            <a:ext cx="11699136" cy="3499954"/>
            <a:chOff x="414338" y="1706134"/>
            <a:chExt cx="8343434" cy="3499954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1896150" y="1706137"/>
              <a:ext cx="6861622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414338" y="5206088"/>
              <a:ext cx="8343434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414338" y="1706137"/>
              <a:ext cx="0" cy="3489321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8757772" y="1706134"/>
              <a:ext cx="0" cy="3489321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14338" y="1706134"/>
              <a:ext cx="440484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228750" y="6518679"/>
            <a:ext cx="471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532263" y="2680019"/>
            <a:ext cx="11068334" cy="1528187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9088" y="1636852"/>
            <a:ext cx="1414885" cy="219243"/>
          </a:xfrm>
          <a:ln>
            <a:noFill/>
          </a:ln>
        </p:spPr>
        <p:txBody>
          <a:bodyPr anchor="ctr" anchorCtr="0"/>
          <a:lstStyle>
            <a:lvl1pPr algn="ctr">
              <a:buFontTx/>
              <a:buNone/>
              <a:defRPr sz="1200" b="1" i="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Section 1.0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AE2F30-4D53-7546-93B0-8F122DAA8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B2DB37D-5EE0-1F4C-8FDB-2169179F036D}"/>
              </a:ext>
            </a:extLst>
          </p:cNvPr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EC4198-BC34-B148-AE5D-B60C14016A4A}" type="slidenum">
              <a:rPr lang="en-US" sz="900" b="0" smtClean="0"/>
              <a:pPr algn="r"/>
              <a:t>‹#›</a:t>
            </a:fld>
            <a:endParaRPr lang="en-US" sz="900" b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19EFD8-8435-6A4F-9AE4-E2F2E1CAA9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1105" y="2213025"/>
            <a:ext cx="5913858" cy="22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- Blu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13448CD-E08B-AA49-B411-5441D7E752E9}"/>
              </a:ext>
            </a:extLst>
          </p:cNvPr>
          <p:cNvSpPr txBox="1"/>
          <p:nvPr userDrawn="1"/>
        </p:nvSpPr>
        <p:spPr>
          <a:xfrm>
            <a:off x="164164" y="6494812"/>
            <a:ext cx="5957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© 2021 Change Healthcare LLC and/or one of its subsidiaries. All Rights Reserved. </a:t>
            </a:r>
            <a:endParaRPr lang="en-US" sz="800" b="0" i="0" dirty="0">
              <a:solidFill>
                <a:schemeClr val="bg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76431C0-91A7-D843-A309-38E1742B7F12}"/>
              </a:ext>
            </a:extLst>
          </p:cNvPr>
          <p:cNvSpPr txBox="1">
            <a:spLocks/>
          </p:cNvSpPr>
          <p:nvPr userDrawn="1"/>
        </p:nvSpPr>
        <p:spPr>
          <a:xfrm>
            <a:off x="11567161" y="6476227"/>
            <a:ext cx="375435" cy="381775"/>
          </a:xfrm>
          <a:prstGeom prst="rect">
            <a:avLst/>
          </a:prstGeom>
        </p:spPr>
        <p:txBody>
          <a:bodyPr vert="horz" lIns="90666" tIns="45333" rIns="90666" bIns="45333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892" b="0" smtClean="0">
                <a:solidFill>
                  <a:schemeClr val="bg1"/>
                </a:solidFill>
              </a:rPr>
              <a:pPr/>
              <a:t>‹#›</a:t>
            </a:fld>
            <a:endParaRPr lang="en-US" sz="892" b="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99A4F-88D3-1348-9D9F-F8A6C4A78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1105" y="2332937"/>
            <a:ext cx="5913858" cy="22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9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76655" y="3590903"/>
            <a:ext cx="10731663" cy="495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buFontTx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The sub-headline would go here 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9193" y="5226009"/>
            <a:ext cx="1562181" cy="2032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>
              <a:buFontTx/>
              <a:buNone/>
              <a:defRPr sz="1200" b="1" i="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MM.DD.YYYY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9652" y="1998290"/>
            <a:ext cx="10718215" cy="1468861"/>
          </a:xfrm>
        </p:spPr>
        <p:txBody>
          <a:bodyPr/>
          <a:lstStyle>
            <a:lvl1pPr>
              <a:defRPr sz="5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The Title Of The Presentation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496802" y="5324763"/>
            <a:ext cx="9445796" cy="30907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V="1">
            <a:off x="255857" y="5329454"/>
            <a:ext cx="611031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243462" y="249189"/>
            <a:ext cx="11699136" cy="5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243461" y="249189"/>
            <a:ext cx="11705077" cy="5106481"/>
            <a:chOff x="243461" y="249189"/>
            <a:chExt cx="11705077" cy="6207217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11948538" y="249189"/>
              <a:ext cx="0" cy="6207217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43461" y="249194"/>
              <a:ext cx="1" cy="616964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E4A1E85-10F9-D247-9782-17F4D4EBA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520" y="5933655"/>
            <a:ext cx="1896438" cy="7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25625"/>
            <a:ext cx="11338559" cy="429036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75F973-0CC5-1B45-87D3-7B224CCF5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BC580-6F5A-3646-AF96-D30BC9776C42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7EDCCF-CFDB-F44D-9C11-46D873EE5BA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433825-D399-2A46-8D4B-670BEAA32E91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412C24-662F-1846-96AE-3370BD42D3A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2FB2B2-A59C-DB48-8C61-47C123A5E6F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573C626-6E19-A54E-9CEB-2AFF5A37690B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B72BF7A-2B1E-CA49-8505-970BA71201B3}"/>
              </a:ext>
            </a:extLst>
          </p:cNvPr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77130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118270-C90D-C445-B5AB-EC39A8D44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CD8ECD9-3435-6E4D-9DCC-9E3E818987F9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BA971E-E9B3-734C-A9C3-23B71579FE1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405837-78B4-8C43-B20B-A719DE716871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609C45-0275-1841-AD27-614452C0D95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2C30EB-0BFF-7546-AA8F-CF8B3112E31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11B263-8710-0346-BB95-D77A64FABEFB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" y="1825624"/>
            <a:ext cx="11338559" cy="4306824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  <a:p>
            <a:pPr lvl="4"/>
            <a:r>
              <a:rPr lang="en-US" dirty="0"/>
              <a:t>Bullet 5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F974DD-CC81-6142-9DF3-B11F03727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BD2A76F-CCF5-F349-BDF0-64F2DAB306A3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4E487B-6458-6044-AB1E-E0A4115BCC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FD1479-72BD-CA49-8FD9-52D033A29F25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F70E79A-24A6-0444-B497-829CD35B131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D84367-1292-A94D-AD9B-55F4713EDB73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84FEEA0-70CB-1742-A09C-6FEDCE4BFC6D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" y="1825624"/>
            <a:ext cx="5414210" cy="4306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890" y="1825624"/>
            <a:ext cx="5428388" cy="4306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0D80AA-4AF6-6F4E-8985-D56C2905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AAF3281-8C86-5E42-B75D-162FEFFF8B4A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00DDC75-FC51-B24C-9EAF-EA19CB0A89C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5838A0-C037-494F-8C9E-4EE9723411F9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668EE7-25B9-1E4A-8434-C852205715F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743207-E50B-934C-8211-FF88328B0E34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768729-AF0B-3E44-ABA2-C5AFF5C7A472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08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+ Squar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336890" y="1825625"/>
            <a:ext cx="5428072" cy="4309343"/>
          </a:xfrm>
        </p:spPr>
        <p:txBody>
          <a:bodyPr/>
          <a:lstStyle/>
          <a:p>
            <a:r>
              <a:rPr lang="en-US" dirty="0"/>
              <a:t>Insert Graphic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26720" y="1825625"/>
            <a:ext cx="5414210" cy="43093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levelz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E55DB34-00A7-D945-A7A8-611A0E546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0861A1E-0ABB-B94E-8CC4-3E1D6714322C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C01EDC0-3E24-534E-ABC8-3D18143FD77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E472E5-E0E3-E042-87D8-5A1C194CA835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295016A-EEA5-5848-8919-A1AAF42CDFE2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BB3A1F4-B95C-C54C-AD39-82D5D2DB3DB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CCDEA68-669D-E842-9162-A040FD2F7EB8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+ Vertica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1" y="1825625"/>
            <a:ext cx="6569501" cy="4306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levelzz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567160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1" y="365129"/>
            <a:ext cx="658368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365129"/>
            <a:ext cx="4449762" cy="5767300"/>
          </a:xfrm>
        </p:spPr>
        <p:txBody>
          <a:bodyPr/>
          <a:lstStyle/>
          <a:p>
            <a:r>
              <a:rPr lang="en-US" dirty="0"/>
              <a:t>Insert Graphic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99F229-95BA-0D44-8D08-FFABD8BE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40A0AA0-FA64-A64D-B67F-4048EEA01AC6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C83E9B4-D98D-364C-B765-02778E5801B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D2C7BB-49A3-A643-BFD6-3CB18BB839CB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031436C-1F9B-924F-8414-A0548DE3C39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BAED39-0A33-8645-892E-972BE82EB3E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B2F3E3-F9C8-C94A-AD1C-085C8296FA0A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205" y="6333667"/>
            <a:ext cx="1058255" cy="324229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532263" y="2680019"/>
            <a:ext cx="11068334" cy="1528187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9088" y="1636852"/>
            <a:ext cx="1414885" cy="219243"/>
          </a:xfrm>
          <a:ln>
            <a:noFill/>
          </a:ln>
        </p:spPr>
        <p:txBody>
          <a:bodyPr anchor="ctr" anchorCtr="0"/>
          <a:lstStyle>
            <a:lvl1pPr algn="ctr">
              <a:buFontTx/>
              <a:buNone/>
              <a:defRPr sz="1200" b="1" i="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Section 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448CD-E08B-AA49-B411-5441D7E752E9}"/>
              </a:ext>
            </a:extLst>
          </p:cNvPr>
          <p:cNvSpPr txBox="1"/>
          <p:nvPr userDrawn="1"/>
        </p:nvSpPr>
        <p:spPr>
          <a:xfrm>
            <a:off x="164163" y="6494812"/>
            <a:ext cx="5957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© 2021 Change Healthcare LLC and/or one of its subsidiaries.  All Rights Reserved.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43462" y="1706134"/>
            <a:ext cx="11699136" cy="3499954"/>
            <a:chOff x="414338" y="1706134"/>
            <a:chExt cx="8343434" cy="349995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1896150" y="1706137"/>
              <a:ext cx="6861622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414338" y="5206088"/>
              <a:ext cx="8343434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414338" y="1706137"/>
              <a:ext cx="0" cy="3489321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757772" y="1706134"/>
              <a:ext cx="0" cy="3489321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14338" y="1706134"/>
              <a:ext cx="440484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76431C0-91A7-D843-A309-38E1742B7F12}"/>
              </a:ext>
            </a:extLst>
          </p:cNvPr>
          <p:cNvSpPr txBox="1">
            <a:spLocks/>
          </p:cNvSpPr>
          <p:nvPr userDrawn="1"/>
        </p:nvSpPr>
        <p:spPr>
          <a:xfrm>
            <a:off x="11567160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>
                <a:solidFill>
                  <a:schemeClr val="bg1"/>
                </a:solidFill>
              </a:rPr>
              <a:pPr/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4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6A7E6-36E2-E247-8100-F758F8D9FEF9}"/>
              </a:ext>
            </a:extLst>
          </p:cNvPr>
          <p:cNvSpPr txBox="1"/>
          <p:nvPr userDrawn="1"/>
        </p:nvSpPr>
        <p:spPr>
          <a:xfrm>
            <a:off x="164163" y="6494812"/>
            <a:ext cx="5957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© 2021 Change Healthcare LLC and/or one of its subsidiaries.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418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4" r:id="rId4"/>
    <p:sldLayoutId id="2147483663" r:id="rId5"/>
    <p:sldLayoutId id="2147483652" r:id="rId6"/>
    <p:sldLayoutId id="2147483660" r:id="rId7"/>
    <p:sldLayoutId id="2147483662" r:id="rId8"/>
    <p:sldLayoutId id="2147483654" r:id="rId9"/>
    <p:sldLayoutId id="2147483661" r:id="rId10"/>
    <p:sldLayoutId id="2147483655" r:id="rId11"/>
    <p:sldLayoutId id="2147483666" r:id="rId12"/>
  </p:sldLayoutIdLst>
  <p:txStyles>
    <p:titleStyle>
      <a:lvl1pPr algn="l" defTabSz="91433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584" indent="-228584" algn="l" defTabSz="914334" rtl="0" eaLnBrk="1" latinLnBrk="0" hangingPunct="1">
        <a:lnSpc>
          <a:spcPct val="90000"/>
        </a:lnSpc>
        <a:spcBef>
          <a:spcPts val="999"/>
        </a:spcBef>
        <a:buFont typeface="Arial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751" indent="-228584" algn="l" defTabSz="914334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2918" indent="-228584" algn="l" defTabSz="914334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084" indent="-228584" algn="l" defTabSz="914334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114417" indent="-285750" algn="l" defTabSz="914334" rtl="0" eaLnBrk="1" latinLnBrk="0" hangingPunct="1">
        <a:lnSpc>
          <a:spcPct val="90000"/>
        </a:lnSpc>
        <a:spcBef>
          <a:spcPts val="500"/>
        </a:spcBef>
        <a:buSzPct val="100000"/>
        <a:buFont typeface="Wingdings" charset="2"/>
        <a:buChar char="v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418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6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3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9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4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8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5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2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9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5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7DBD27-A947-1C4A-914E-5B3962054A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HealthTechNet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20FC70-46DC-124E-A485-26E331AD9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01/21/22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940C433-6912-DA40-A6F2-A1F3ACB6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in value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9C27767-54D6-45B6-BB60-21C6E4EDB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7" y="5960631"/>
            <a:ext cx="1595718" cy="2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A648-58F4-4209-B515-88CA4051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Analytics: Operational Synergy to Excel at Defining and Delivering Value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85506676-18C7-4C48-9BFA-4812B2DF25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1675" y="1690692"/>
            <a:ext cx="4324378" cy="4237393"/>
            <a:chOff x="6303454" y="4662782"/>
            <a:chExt cx="1119615" cy="1119614"/>
          </a:xfrm>
        </p:grpSpPr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15EFCE84-524D-4A9A-9595-F0DDCF71E30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03454" y="4662782"/>
              <a:ext cx="1119615" cy="1119614"/>
              <a:chOff x="997989" y="2146513"/>
              <a:chExt cx="2591148" cy="2591145"/>
            </a:xfrm>
          </p:grpSpPr>
          <p:sp>
            <p:nvSpPr>
              <p:cNvPr id="13" name="Freeform 65">
                <a:extLst>
                  <a:ext uri="{FF2B5EF4-FFF2-40B4-BE49-F238E27FC236}">
                    <a16:creationId xmlns:a16="http://schemas.microsoft.com/office/drawing/2014/main" id="{A87B3808-DC13-440A-AD3D-4DCA0E2D90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7989" y="2152227"/>
                <a:ext cx="1374135" cy="1965500"/>
              </a:xfrm>
              <a:custGeom>
                <a:avLst/>
                <a:gdLst>
                  <a:gd name="T0" fmla="*/ 2147483647 w 397"/>
                  <a:gd name="T1" fmla="*/ 2147483647 h 569"/>
                  <a:gd name="T2" fmla="*/ 2147483647 w 397"/>
                  <a:gd name="T3" fmla="*/ 2147483647 h 569"/>
                  <a:gd name="T4" fmla="*/ 2147483647 w 397"/>
                  <a:gd name="T5" fmla="*/ 2147483647 h 569"/>
                  <a:gd name="T6" fmla="*/ 2147483647 w 397"/>
                  <a:gd name="T7" fmla="*/ 2147483647 h 569"/>
                  <a:gd name="T8" fmla="*/ 2147483647 w 397"/>
                  <a:gd name="T9" fmla="*/ 0 h 569"/>
                  <a:gd name="T10" fmla="*/ 0 w 397"/>
                  <a:gd name="T11" fmla="*/ 2147483647 h 569"/>
                  <a:gd name="T12" fmla="*/ 2147483647 w 397"/>
                  <a:gd name="T13" fmla="*/ 2147483647 h 569"/>
                  <a:gd name="T14" fmla="*/ 2147483647 w 397"/>
                  <a:gd name="T15" fmla="*/ 2147483647 h 569"/>
                  <a:gd name="T16" fmla="*/ 2147483647 w 397"/>
                  <a:gd name="T17" fmla="*/ 2147483647 h 5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7" h="569">
                    <a:moveTo>
                      <a:pt x="159" y="507"/>
                    </a:moveTo>
                    <a:cubicBezTo>
                      <a:pt x="112" y="430"/>
                      <a:pt x="107" y="330"/>
                      <a:pt x="155" y="247"/>
                    </a:cubicBezTo>
                    <a:cubicBezTo>
                      <a:pt x="196" y="175"/>
                      <a:pt x="267" y="132"/>
                      <a:pt x="342" y="122"/>
                    </a:cubicBezTo>
                    <a:cubicBezTo>
                      <a:pt x="397" y="60"/>
                      <a:pt x="397" y="60"/>
                      <a:pt x="397" y="6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152" y="16"/>
                      <a:pt x="0" y="177"/>
                      <a:pt x="0" y="373"/>
                    </a:cubicBezTo>
                    <a:cubicBezTo>
                      <a:pt x="0" y="445"/>
                      <a:pt x="20" y="512"/>
                      <a:pt x="55" y="569"/>
                    </a:cubicBezTo>
                    <a:cubicBezTo>
                      <a:pt x="82" y="492"/>
                      <a:pt x="82" y="492"/>
                      <a:pt x="82" y="492"/>
                    </a:cubicBezTo>
                    <a:lnTo>
                      <a:pt x="159" y="5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837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4" b="0" i="0" u="none" strike="noStrike" kern="1200" cap="none" spc="0" normalizeH="0" baseline="0" noProof="0" dirty="0">
                  <a:ln>
                    <a:noFill/>
                  </a:ln>
                  <a:solidFill>
                    <a:srgbClr val="121A6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66">
                <a:extLst>
                  <a:ext uri="{FF2B5EF4-FFF2-40B4-BE49-F238E27FC236}">
                    <a16:creationId xmlns:a16="http://schemas.microsoft.com/office/drawing/2014/main" id="{3ABE4676-78A0-4A00-B39F-7370F49C6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66938" y="2146513"/>
                <a:ext cx="1322199" cy="1901898"/>
              </a:xfrm>
              <a:custGeom>
                <a:avLst/>
                <a:gdLst>
                  <a:gd name="T0" fmla="*/ 0 w 383"/>
                  <a:gd name="T1" fmla="*/ 121 h 550"/>
                  <a:gd name="T2" fmla="*/ 136 w 383"/>
                  <a:gd name="T3" fmla="*/ 155 h 550"/>
                  <a:gd name="T4" fmla="*/ 244 w 383"/>
                  <a:gd name="T5" fmla="*/ 471 h 550"/>
                  <a:gd name="T6" fmla="*/ 270 w 383"/>
                  <a:gd name="T7" fmla="*/ 550 h 550"/>
                  <a:gd name="T8" fmla="*/ 348 w 383"/>
                  <a:gd name="T9" fmla="*/ 534 h 550"/>
                  <a:gd name="T10" fmla="*/ 383 w 383"/>
                  <a:gd name="T11" fmla="*/ 374 h 550"/>
                  <a:gd name="T12" fmla="*/ 9 w 383"/>
                  <a:gd name="T13" fmla="*/ 0 h 550"/>
                  <a:gd name="T14" fmla="*/ 0 w 383"/>
                  <a:gd name="T15" fmla="*/ 0 h 550"/>
                  <a:gd name="T16" fmla="*/ 53 w 383"/>
                  <a:gd name="T17" fmla="*/ 61 h 550"/>
                  <a:gd name="T18" fmla="*/ 0 w 383"/>
                  <a:gd name="T19" fmla="*/ 121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3" h="550">
                    <a:moveTo>
                      <a:pt x="0" y="121"/>
                    </a:moveTo>
                    <a:cubicBezTo>
                      <a:pt x="46" y="119"/>
                      <a:pt x="93" y="130"/>
                      <a:pt x="136" y="155"/>
                    </a:cubicBezTo>
                    <a:cubicBezTo>
                      <a:pt x="247" y="219"/>
                      <a:pt x="291" y="355"/>
                      <a:pt x="244" y="471"/>
                    </a:cubicBezTo>
                    <a:cubicBezTo>
                      <a:pt x="270" y="550"/>
                      <a:pt x="270" y="550"/>
                      <a:pt x="270" y="550"/>
                    </a:cubicBezTo>
                    <a:cubicBezTo>
                      <a:pt x="348" y="534"/>
                      <a:pt x="348" y="534"/>
                      <a:pt x="348" y="534"/>
                    </a:cubicBezTo>
                    <a:cubicBezTo>
                      <a:pt x="370" y="486"/>
                      <a:pt x="383" y="432"/>
                      <a:pt x="383" y="374"/>
                    </a:cubicBezTo>
                    <a:cubicBezTo>
                      <a:pt x="383" y="168"/>
                      <a:pt x="216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53" y="61"/>
                      <a:pt x="53" y="61"/>
                      <a:pt x="53" y="61"/>
                    </a:cubicBezTo>
                    <a:lnTo>
                      <a:pt x="0" y="1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837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4" b="0" i="0" u="none" strike="noStrike" kern="1200" cap="none" spc="0" normalizeH="0" baseline="0" noProof="0" dirty="0">
                  <a:ln>
                    <a:noFill/>
                  </a:ln>
                  <a:solidFill>
                    <a:srgbClr val="121A6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67">
                <a:extLst>
                  <a:ext uri="{FF2B5EF4-FFF2-40B4-BE49-F238E27FC236}">
                    <a16:creationId xmlns:a16="http://schemas.microsoft.com/office/drawing/2014/main" id="{204E9999-0B5B-4312-9E31-A768755796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29399" y="3852041"/>
                <a:ext cx="2205475" cy="885617"/>
              </a:xfrm>
              <a:custGeom>
                <a:avLst/>
                <a:gdLst>
                  <a:gd name="T0" fmla="*/ 2147483647 w 637"/>
                  <a:gd name="T1" fmla="*/ 0 h 256"/>
                  <a:gd name="T2" fmla="*/ 2147483647 w 637"/>
                  <a:gd name="T3" fmla="*/ 2147483647 h 256"/>
                  <a:gd name="T4" fmla="*/ 2147483647 w 637"/>
                  <a:gd name="T5" fmla="*/ 2147483647 h 256"/>
                  <a:gd name="T6" fmla="*/ 2147483647 w 637"/>
                  <a:gd name="T7" fmla="*/ 2147483647 h 256"/>
                  <a:gd name="T8" fmla="*/ 2147483647 w 637"/>
                  <a:gd name="T9" fmla="*/ 2147483647 h 256"/>
                  <a:gd name="T10" fmla="*/ 0 w 637"/>
                  <a:gd name="T11" fmla="*/ 2147483647 h 256"/>
                  <a:gd name="T12" fmla="*/ 2147483647 w 637"/>
                  <a:gd name="T13" fmla="*/ 2147483647 h 256"/>
                  <a:gd name="T14" fmla="*/ 2147483647 w 637"/>
                  <a:gd name="T15" fmla="*/ 2147483647 h 256"/>
                  <a:gd name="T16" fmla="*/ 2147483647 w 637"/>
                  <a:gd name="T17" fmla="*/ 2147483647 h 256"/>
                  <a:gd name="T18" fmla="*/ 2147483647 w 637"/>
                  <a:gd name="T19" fmla="*/ 0 h 2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7" h="256">
                    <a:moveTo>
                      <a:pt x="532" y="0"/>
                    </a:moveTo>
                    <a:cubicBezTo>
                      <a:pt x="531" y="3"/>
                      <a:pt x="529" y="5"/>
                      <a:pt x="528" y="8"/>
                    </a:cubicBezTo>
                    <a:cubicBezTo>
                      <a:pt x="458" y="130"/>
                      <a:pt x="302" y="171"/>
                      <a:pt x="181" y="101"/>
                    </a:cubicBezTo>
                    <a:cubicBezTo>
                      <a:pt x="151" y="84"/>
                      <a:pt x="126" y="61"/>
                      <a:pt x="106" y="35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68" y="192"/>
                      <a:pt x="180" y="256"/>
                      <a:pt x="308" y="256"/>
                    </a:cubicBezTo>
                    <a:cubicBezTo>
                      <a:pt x="450" y="256"/>
                      <a:pt x="573" y="177"/>
                      <a:pt x="637" y="60"/>
                    </a:cubicBezTo>
                    <a:cubicBezTo>
                      <a:pt x="558" y="76"/>
                      <a:pt x="558" y="76"/>
                      <a:pt x="558" y="76"/>
                    </a:cubicBez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4"/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837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4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384299-DB7E-413F-B9C4-C34586AA2714}"/>
                </a:ext>
              </a:extLst>
            </p:cNvPr>
            <p:cNvSpPr txBox="1"/>
            <p:nvPr/>
          </p:nvSpPr>
          <p:spPr>
            <a:xfrm rot="3780000">
              <a:off x="6595641" y="4837260"/>
              <a:ext cx="787112" cy="643444"/>
            </a:xfrm>
            <a:prstGeom prst="rect">
              <a:avLst/>
            </a:prstGeom>
            <a:noFill/>
          </p:spPr>
          <p:txBody>
            <a:bodyPr spcFirstLastPara="1" lIns="43818" rIns="43818" numCol="1" anchor="ctr">
              <a:prstTxWarp prst="textArchUp">
                <a:avLst/>
              </a:prstTxWarp>
            </a:bodyPr>
            <a:lstStyle/>
            <a:p>
              <a:pPr marL="0" marR="0" lvl="0" indent="0" algn="ctr" defTabSz="8837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/>
                </a:rPr>
                <a:t>Risk Adjustment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0ACD3A-8B45-4787-9658-B0E9FB78F5C7}"/>
                </a:ext>
              </a:extLst>
            </p:cNvPr>
            <p:cNvSpPr txBox="1"/>
            <p:nvPr/>
          </p:nvSpPr>
          <p:spPr>
            <a:xfrm>
              <a:off x="6464308" y="4987110"/>
              <a:ext cx="804672" cy="711874"/>
            </a:xfrm>
            <a:prstGeom prst="rect">
              <a:avLst/>
            </a:prstGeom>
            <a:noFill/>
          </p:spPr>
          <p:txBody>
            <a:bodyPr spcFirstLastPara="1" lIns="43818" rIns="43818" numCol="1" anchor="ctr">
              <a:prstTxWarp prst="textArchDown">
                <a:avLst/>
              </a:prstTxWarp>
            </a:bodyPr>
            <a:lstStyle/>
            <a:p>
              <a:pPr marL="0" marR="0" lvl="0" indent="0" algn="ctr" defTabSz="8837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/>
                </a:rPr>
                <a:t>Alternative Payment Models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80D49C-C521-4DDB-AFF1-AA5D1C3259B7}"/>
                </a:ext>
              </a:extLst>
            </p:cNvPr>
            <p:cNvSpPr txBox="1"/>
            <p:nvPr/>
          </p:nvSpPr>
          <p:spPr>
            <a:xfrm rot="17966910">
              <a:off x="6311171" y="4915241"/>
              <a:ext cx="638687" cy="366441"/>
            </a:xfrm>
            <a:prstGeom prst="rect">
              <a:avLst/>
            </a:prstGeom>
            <a:noFill/>
          </p:spPr>
          <p:txBody>
            <a:bodyPr spcFirstLastPara="1" lIns="43818" rIns="43818" numCol="1" anchor="ctr">
              <a:prstTxWarp prst="textArchUp">
                <a:avLst/>
              </a:prstTxWarp>
            </a:bodyPr>
            <a:lstStyle/>
            <a:p>
              <a:pPr marL="0" marR="0" lvl="0" indent="0" algn="ctr" defTabSz="8837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/>
                </a:rPr>
                <a:t>Quality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B46F93F-E7AA-4499-896D-FE3652A039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40" y="3002940"/>
            <a:ext cx="727292" cy="821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8371C0-21ED-46F8-932F-D89A9E1AF3B7}"/>
              </a:ext>
            </a:extLst>
          </p:cNvPr>
          <p:cNvSpPr txBox="1"/>
          <p:nvPr/>
        </p:nvSpPr>
        <p:spPr>
          <a:xfrm>
            <a:off x="1677133" y="3918591"/>
            <a:ext cx="167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21A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Ingest Data Once, Generate Multiple Insights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A6D8E-9996-415F-BF21-AE46E8EAA203}"/>
              </a:ext>
            </a:extLst>
          </p:cNvPr>
          <p:cNvSpPr txBox="1"/>
          <p:nvPr/>
        </p:nvSpPr>
        <p:spPr>
          <a:xfrm>
            <a:off x="4773665" y="2559650"/>
            <a:ext cx="7158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21A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Identify appropriate complexity and risk to budget effectively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21A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21A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Plan, operate, and reimburse across a spectrum of APMs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21A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21A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 APM performance to quality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21A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21A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Adjust for new performance year based on updated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121A6C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21A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Leverage standards for consistency in scale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21A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046299-8B19-4255-8055-D2C1604FEF91}"/>
              </a:ext>
            </a:extLst>
          </p:cNvPr>
          <p:cNvSpPr txBox="1"/>
          <p:nvPr/>
        </p:nvSpPr>
        <p:spPr>
          <a:xfrm>
            <a:off x="3554963" y="6438122"/>
            <a:ext cx="315374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0F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NFM MBR December 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4FA6D-C41A-46E4-80F3-E13B81DB0517}"/>
              </a:ext>
            </a:extLst>
          </p:cNvPr>
          <p:cNvSpPr txBox="1"/>
          <p:nvPr/>
        </p:nvSpPr>
        <p:spPr>
          <a:xfrm>
            <a:off x="7108779" y="6402744"/>
            <a:ext cx="20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0F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Speaking: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0F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Summer Kahlon</a:t>
            </a:r>
          </a:p>
        </p:txBody>
      </p:sp>
    </p:spTree>
    <p:extLst>
      <p:ext uri="{BB962C8B-B14F-4D97-AF65-F5344CB8AC3E}">
        <p14:creationId xmlns:p14="http://schemas.microsoft.com/office/powerpoint/2010/main" val="109610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7136-FE9E-49C4-A5CE-CC05B24B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26350"/>
            <a:ext cx="11338559" cy="1325563"/>
          </a:xfrm>
        </p:spPr>
        <p:txBody>
          <a:bodyPr/>
          <a:lstStyle/>
          <a:p>
            <a:r>
              <a:rPr lang="en-US" sz="3200" dirty="0">
                <a:latin typeface="Century Gothic"/>
              </a:rPr>
              <a:t>Episode Of Care Definition Fundamentals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1EF1D2A-04EF-4B36-AE41-10FECAB24DF3}"/>
              </a:ext>
            </a:extLst>
          </p:cNvPr>
          <p:cNvSpPr txBox="1">
            <a:spLocks/>
          </p:cNvSpPr>
          <p:nvPr/>
        </p:nvSpPr>
        <p:spPr>
          <a:xfrm>
            <a:off x="775333" y="1007750"/>
            <a:ext cx="10646530" cy="1320986"/>
          </a:xfrm>
          <a:prstGeom prst="rect">
            <a:avLst/>
          </a:prstGeom>
        </p:spPr>
        <p:txBody>
          <a:bodyPr vert="horz" lIns="90666" tIns="45333" rIns="90666" bIns="45333" rtlCol="0" anchor="t">
            <a:noAutofit/>
          </a:bodyPr>
          <a:lstStyle>
            <a:lvl1pPr marL="228584" indent="-228584" algn="l" defTabSz="914334" rtl="0" eaLnBrk="1" latinLnBrk="0" hangingPunct="1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751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2918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084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14417" indent="-285750" algn="l" defTabSz="914334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Wingdings" charset="2"/>
              <a:buChar char="v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418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6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3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500">
                <a:latin typeface="Century Gothic"/>
              </a:rPr>
              <a:t>Value-based mode designed to engage specialists</a:t>
            </a:r>
            <a:endParaRPr lang="en-US" sz="1500"/>
          </a:p>
          <a:p>
            <a:pPr>
              <a:buFont typeface="Arial" panose="020B0604020202020204" pitchFamily="34" charset="0"/>
              <a:buChar char="•"/>
            </a:pPr>
            <a:r>
              <a:rPr lang="en-US" sz="1500">
                <a:latin typeface="Century Gothic"/>
              </a:rPr>
              <a:t>Full spectrum</a:t>
            </a:r>
            <a:r>
              <a:rPr lang="en-US" sz="1500" b="1" i="1">
                <a:latin typeface="Century Gothic"/>
              </a:rPr>
              <a:t> </a:t>
            </a:r>
            <a:r>
              <a:rPr lang="en-US" sz="1500">
                <a:latin typeface="Century Gothic"/>
              </a:rPr>
              <a:t>of services related to and delivered for a specific medical condition, illness, procedure or health care event during a defined time period</a:t>
            </a:r>
            <a:endParaRPr lang="en-US" sz="1500"/>
          </a:p>
          <a:p>
            <a:pPr>
              <a:buFont typeface="Arial" panose="020B0604020202020204" pitchFamily="34" charset="0"/>
              <a:buChar char="•"/>
            </a:pPr>
            <a:r>
              <a:rPr lang="en-US" sz="1500">
                <a:latin typeface="Century Gothic"/>
              </a:rPr>
              <a:t>Coordination, communication, collaboration across the continuum of care</a:t>
            </a:r>
            <a:endParaRPr lang="en-US" sz="1500" dirty="0">
              <a:latin typeface="Century Gothic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B76F74-568F-4C80-B88A-5F90178A4786}"/>
              </a:ext>
            </a:extLst>
          </p:cNvPr>
          <p:cNvSpPr/>
          <p:nvPr/>
        </p:nvSpPr>
        <p:spPr>
          <a:xfrm>
            <a:off x="873256" y="2918509"/>
            <a:ext cx="4115762" cy="85496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628">
              <a:defRPr/>
            </a:pPr>
            <a:r>
              <a:rPr lang="en-US" sz="1785" b="1" dirty="0">
                <a:solidFill>
                  <a:srgbClr val="FEFFFF"/>
                </a:solidFill>
                <a:latin typeface="Calibri" panose="020F0502020204030204"/>
                <a:cs typeface="Calibri"/>
              </a:rPr>
              <a:t>Pre-Trigger Services</a:t>
            </a:r>
          </a:p>
          <a:p>
            <a:pPr algn="ctr" defTabSz="906628">
              <a:defRPr/>
            </a:pPr>
            <a:r>
              <a:rPr lang="en-US" sz="1785" dirty="0">
                <a:solidFill>
                  <a:srgbClr val="FEFFFF"/>
                </a:solidFill>
                <a:latin typeface="Calibri" panose="020F0502020204030204"/>
                <a:cs typeface="Calibri"/>
              </a:rPr>
              <a:t>(e.g. Labs, X-Rays)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EB2068-AFC8-47C0-A143-71A7CFAB2FAD}"/>
              </a:ext>
            </a:extLst>
          </p:cNvPr>
          <p:cNvSpPr/>
          <p:nvPr/>
        </p:nvSpPr>
        <p:spPr>
          <a:xfrm>
            <a:off x="5048667" y="2918509"/>
            <a:ext cx="1849110" cy="85496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628">
              <a:defRPr/>
            </a:pPr>
            <a:r>
              <a:rPr lang="en-US" sz="1785" b="1" dirty="0">
                <a:solidFill>
                  <a:srgbClr val="FEFFFF"/>
                </a:solidFill>
                <a:latin typeface="Calibri" panose="020F0502020204030204"/>
                <a:cs typeface="Calibri"/>
              </a:rPr>
              <a:t>Trigger</a:t>
            </a:r>
          </a:p>
          <a:p>
            <a:pPr algn="ctr" defTabSz="906628">
              <a:defRPr/>
            </a:pPr>
            <a:r>
              <a:rPr lang="en-US" sz="1785" dirty="0">
                <a:solidFill>
                  <a:srgbClr val="FEFFFF"/>
                </a:solidFill>
                <a:latin typeface="Calibri" panose="020F0502020204030204"/>
                <a:cs typeface="Calibri"/>
              </a:rPr>
              <a:t>(e.g. Surgery)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4174F6-BBCC-421E-AC22-62DF42A0BB80}"/>
              </a:ext>
            </a:extLst>
          </p:cNvPr>
          <p:cNvSpPr/>
          <p:nvPr/>
        </p:nvSpPr>
        <p:spPr>
          <a:xfrm>
            <a:off x="6937545" y="2918508"/>
            <a:ext cx="4115762" cy="85496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628">
              <a:defRPr/>
            </a:pPr>
            <a:r>
              <a:rPr lang="en-US" sz="1785" b="1" dirty="0">
                <a:solidFill>
                  <a:srgbClr val="FEFFFF"/>
                </a:solidFill>
                <a:latin typeface="Calibri" panose="020F0502020204030204"/>
                <a:cs typeface="Calibri"/>
              </a:rPr>
              <a:t>Post-Trigger Services</a:t>
            </a:r>
            <a:endParaRPr lang="en-US" sz="1785" dirty="0">
              <a:solidFill>
                <a:srgbClr val="FEFFFF"/>
              </a:solidFill>
              <a:latin typeface="Calibri" panose="020F0502020204030204"/>
            </a:endParaRPr>
          </a:p>
          <a:p>
            <a:pPr algn="ctr" defTabSz="906628">
              <a:defRPr/>
            </a:pPr>
            <a:r>
              <a:rPr lang="en-US" sz="1785" dirty="0">
                <a:solidFill>
                  <a:srgbClr val="FEFFFF"/>
                </a:solidFill>
                <a:latin typeface="Calibri" panose="020F0502020204030204"/>
                <a:cs typeface="Calibri"/>
              </a:rPr>
              <a:t>(e.g. SNF, LTAC, PT)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8EE96EF-3AEE-4C94-B339-DA3AEBCF9F5B}"/>
              </a:ext>
            </a:extLst>
          </p:cNvPr>
          <p:cNvSpPr txBox="1">
            <a:spLocks/>
          </p:cNvSpPr>
          <p:nvPr/>
        </p:nvSpPr>
        <p:spPr>
          <a:xfrm>
            <a:off x="1572636" y="3825949"/>
            <a:ext cx="3180494" cy="551887"/>
          </a:xfrm>
          <a:prstGeom prst="rect">
            <a:avLst/>
          </a:prstGeom>
          <a:ln>
            <a:noFill/>
          </a:ln>
        </p:spPr>
        <p:txBody>
          <a:bodyPr vert="horz" lIns="90666" tIns="45333" rIns="90666" bIns="45333" rtlCol="0" anchor="t">
            <a:normAutofit lnSpcReduction="10000"/>
          </a:bodyPr>
          <a:lstStyle>
            <a:lvl1pPr marL="228584" indent="-228584" algn="l" defTabSz="914334" rtl="0" eaLnBrk="1" latinLnBrk="0" hangingPunct="1">
              <a:lnSpc>
                <a:spcPct val="100000"/>
              </a:lnSpc>
              <a:spcBef>
                <a:spcPts val="999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751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2918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084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14417" indent="-285750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charset="2"/>
              <a:buChar char="v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418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6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3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6562">
              <a:spcBef>
                <a:spcPts val="991"/>
              </a:spcBef>
              <a:buNone/>
              <a:defRPr/>
            </a:pPr>
            <a:r>
              <a:rPr lang="en-US" sz="1586" dirty="0">
                <a:solidFill>
                  <a:srgbClr val="121A6C"/>
                </a:solidFill>
                <a:latin typeface="Century Gothic"/>
              </a:rPr>
              <a:t>Configurable period of time prior to the triggering event.</a:t>
            </a:r>
            <a:endParaRPr lang="en-US" sz="1586" dirty="0">
              <a:solidFill>
                <a:srgbClr val="121A6C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C848CFA-6535-420F-9BBA-30571935DEF0}"/>
              </a:ext>
            </a:extLst>
          </p:cNvPr>
          <p:cNvSpPr txBox="1">
            <a:spLocks/>
          </p:cNvSpPr>
          <p:nvPr/>
        </p:nvSpPr>
        <p:spPr>
          <a:xfrm>
            <a:off x="7408271" y="3776241"/>
            <a:ext cx="3180494" cy="551887"/>
          </a:xfrm>
          <a:prstGeom prst="rect">
            <a:avLst/>
          </a:prstGeom>
          <a:ln>
            <a:noFill/>
          </a:ln>
        </p:spPr>
        <p:txBody>
          <a:bodyPr vert="horz" lIns="90666" tIns="45333" rIns="90666" bIns="45333" rtlCol="0" anchor="t">
            <a:normAutofit lnSpcReduction="10000"/>
          </a:bodyPr>
          <a:lstStyle>
            <a:lvl1pPr marL="228584" indent="-228584" algn="l" defTabSz="914334" rtl="0" eaLnBrk="1" latinLnBrk="0" hangingPunct="1">
              <a:lnSpc>
                <a:spcPct val="100000"/>
              </a:lnSpc>
              <a:spcBef>
                <a:spcPts val="999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751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2918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084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14417" indent="-285750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charset="2"/>
              <a:buChar char="v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418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6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3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6562">
              <a:spcBef>
                <a:spcPts val="991"/>
              </a:spcBef>
              <a:buNone/>
              <a:defRPr/>
            </a:pPr>
            <a:r>
              <a:rPr lang="en-US" sz="1586" dirty="0">
                <a:solidFill>
                  <a:srgbClr val="121A6C"/>
                </a:solidFill>
                <a:latin typeface="Century Gothic"/>
              </a:rPr>
              <a:t>Configurable period of time post the triggering event.</a:t>
            </a:r>
            <a:endParaRPr lang="en-US" sz="1586" dirty="0">
              <a:solidFill>
                <a:srgbClr val="121A6C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C734258-8BFD-4FC9-B37A-BD87450F57A3}"/>
              </a:ext>
            </a:extLst>
          </p:cNvPr>
          <p:cNvSpPr txBox="1">
            <a:spLocks/>
          </p:cNvSpPr>
          <p:nvPr/>
        </p:nvSpPr>
        <p:spPr>
          <a:xfrm>
            <a:off x="3948647" y="4293195"/>
            <a:ext cx="4403291" cy="601595"/>
          </a:xfrm>
          <a:prstGeom prst="rect">
            <a:avLst/>
          </a:prstGeom>
          <a:ln>
            <a:noFill/>
          </a:ln>
        </p:spPr>
        <p:txBody>
          <a:bodyPr vert="horz" lIns="90666" tIns="45333" rIns="90666" bIns="45333" rtlCol="0" anchor="t">
            <a:normAutofit/>
          </a:bodyPr>
          <a:lstStyle>
            <a:lvl1pPr marL="228584" indent="-228584" algn="l" defTabSz="914334" rtl="0" eaLnBrk="1" latinLnBrk="0" hangingPunct="1">
              <a:lnSpc>
                <a:spcPct val="100000"/>
              </a:lnSpc>
              <a:spcBef>
                <a:spcPts val="999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751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2918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084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14417" indent="-285750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charset="2"/>
              <a:buChar char="v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418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6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3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6562">
              <a:spcBef>
                <a:spcPts val="991"/>
              </a:spcBef>
              <a:buNone/>
              <a:defRPr/>
            </a:pPr>
            <a:r>
              <a:rPr lang="en-US" sz="1586" dirty="0">
                <a:solidFill>
                  <a:srgbClr val="121A6C"/>
                </a:solidFill>
                <a:latin typeface="Century Gothic"/>
              </a:rPr>
              <a:t>The specific diagnosis and/or confirming claims that start the creation of an episode</a:t>
            </a:r>
            <a:endParaRPr lang="en-US" sz="1586" dirty="0">
              <a:solidFill>
                <a:srgbClr val="121A6C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201152-63A3-4B48-AA2A-9C41216FD1EE}"/>
              </a:ext>
            </a:extLst>
          </p:cNvPr>
          <p:cNvCxnSpPr/>
          <p:nvPr/>
        </p:nvCxnSpPr>
        <p:spPr>
          <a:xfrm>
            <a:off x="5990620" y="3770987"/>
            <a:ext cx="0" cy="59648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2B2AD83-8346-490F-BF89-80B971FBBD44}"/>
              </a:ext>
            </a:extLst>
          </p:cNvPr>
          <p:cNvSpPr txBox="1">
            <a:spLocks/>
          </p:cNvSpPr>
          <p:nvPr/>
        </p:nvSpPr>
        <p:spPr>
          <a:xfrm>
            <a:off x="588433" y="2434143"/>
            <a:ext cx="4403291" cy="353059"/>
          </a:xfrm>
          <a:prstGeom prst="rect">
            <a:avLst/>
          </a:prstGeom>
          <a:ln>
            <a:noFill/>
          </a:ln>
        </p:spPr>
        <p:txBody>
          <a:bodyPr vert="horz" lIns="90666" tIns="45333" rIns="90666" bIns="45333" rtlCol="0" anchor="t">
            <a:normAutofit/>
          </a:bodyPr>
          <a:lstStyle>
            <a:lvl1pPr marL="228584" indent="-228584" algn="l" defTabSz="914334" rtl="0" eaLnBrk="1" latinLnBrk="0" hangingPunct="1">
              <a:lnSpc>
                <a:spcPct val="100000"/>
              </a:lnSpc>
              <a:spcBef>
                <a:spcPts val="999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751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2918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084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14417" indent="-285750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charset="2"/>
              <a:buChar char="v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418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6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3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6562">
              <a:spcBef>
                <a:spcPts val="991"/>
              </a:spcBef>
              <a:buNone/>
              <a:defRPr/>
            </a:pPr>
            <a:r>
              <a:rPr lang="en-US" sz="1586" b="1" u="sng" dirty="0">
                <a:solidFill>
                  <a:srgbClr val="121A6C"/>
                </a:solidFill>
                <a:latin typeface="Century Gothic"/>
              </a:rPr>
              <a:t>Episode Example: Procedural Episode</a:t>
            </a:r>
            <a:endParaRPr lang="en-US" sz="1586" b="1" u="sng" dirty="0">
              <a:solidFill>
                <a:srgbClr val="121A6C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009D50C-0893-4550-8D55-21B8B560CF3F}"/>
              </a:ext>
            </a:extLst>
          </p:cNvPr>
          <p:cNvSpPr/>
          <p:nvPr/>
        </p:nvSpPr>
        <p:spPr>
          <a:xfrm rot="5400000">
            <a:off x="5760455" y="-96239"/>
            <a:ext cx="437425" cy="9981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06628">
              <a:defRPr/>
            </a:pPr>
            <a:endParaRPr lang="en-US" sz="1785" dirty="0">
              <a:solidFill>
                <a:srgbClr val="121A6C"/>
              </a:solidFill>
              <a:latin typeface="Calibri" panose="020F0502020204030204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9E2C39D-850B-41C3-ADA2-5DBF7E4B030B}"/>
              </a:ext>
            </a:extLst>
          </p:cNvPr>
          <p:cNvSpPr txBox="1">
            <a:spLocks/>
          </p:cNvSpPr>
          <p:nvPr/>
        </p:nvSpPr>
        <p:spPr>
          <a:xfrm>
            <a:off x="876735" y="5257519"/>
            <a:ext cx="2196291" cy="860071"/>
          </a:xfrm>
          <a:prstGeom prst="rect">
            <a:avLst/>
          </a:prstGeom>
          <a:ln>
            <a:noFill/>
          </a:ln>
        </p:spPr>
        <p:txBody>
          <a:bodyPr vert="horz" lIns="90666" tIns="45333" rIns="90666" bIns="45333" rtlCol="0" anchor="t">
            <a:normAutofit/>
          </a:bodyPr>
          <a:lstStyle>
            <a:lvl1pPr marL="228584" indent="-228584" algn="l" defTabSz="914334" rtl="0" eaLnBrk="1" latinLnBrk="0" hangingPunct="1">
              <a:lnSpc>
                <a:spcPct val="100000"/>
              </a:lnSpc>
              <a:spcBef>
                <a:spcPts val="999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751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2918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084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14417" indent="-285750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charset="2"/>
              <a:buChar char="v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418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6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3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6562">
              <a:spcBef>
                <a:spcPts val="991"/>
              </a:spcBef>
              <a:buNone/>
              <a:defRPr/>
            </a:pPr>
            <a:r>
              <a:rPr lang="en-US" sz="1586" b="1" dirty="0">
                <a:solidFill>
                  <a:srgbClr val="121A6C"/>
                </a:solidFill>
                <a:latin typeface="Century Gothic"/>
              </a:rPr>
              <a:t>Analysis Across The Continuum Identifies Opportunities For:</a:t>
            </a:r>
            <a:endParaRPr lang="en-US" sz="1586" b="1" dirty="0">
              <a:solidFill>
                <a:srgbClr val="121A6C"/>
              </a:solidFill>
            </a:endParaRPr>
          </a:p>
        </p:txBody>
      </p:sp>
      <p:pic>
        <p:nvPicPr>
          <p:cNvPr id="14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E51C4AB-0EDB-423A-9013-66E3302C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879" y="5125529"/>
            <a:ext cx="917597" cy="778913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3BE5EC7-B57E-4CDE-9BCE-B4B64B243C7B}"/>
              </a:ext>
            </a:extLst>
          </p:cNvPr>
          <p:cNvSpPr txBox="1">
            <a:spLocks/>
          </p:cNvSpPr>
          <p:nvPr/>
        </p:nvSpPr>
        <p:spPr>
          <a:xfrm>
            <a:off x="3123505" y="5983245"/>
            <a:ext cx="1619686" cy="333176"/>
          </a:xfrm>
          <a:prstGeom prst="rect">
            <a:avLst/>
          </a:prstGeom>
          <a:ln>
            <a:noFill/>
          </a:ln>
        </p:spPr>
        <p:txBody>
          <a:bodyPr vert="horz" lIns="90666" tIns="45333" rIns="90666" bIns="45333" rtlCol="0" anchor="t">
            <a:normAutofit/>
          </a:bodyPr>
          <a:lstStyle>
            <a:lvl1pPr marL="228584" indent="-228584" algn="l" defTabSz="914334" rtl="0" eaLnBrk="1" latinLnBrk="0" hangingPunct="1">
              <a:lnSpc>
                <a:spcPct val="100000"/>
              </a:lnSpc>
              <a:spcBef>
                <a:spcPts val="999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751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2918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084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14417" indent="-285750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charset="2"/>
              <a:buChar char="v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418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6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3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6562">
              <a:spcBef>
                <a:spcPts val="991"/>
              </a:spcBef>
              <a:buNone/>
              <a:defRPr/>
            </a:pPr>
            <a:r>
              <a:rPr lang="en-US" sz="1586" b="1" dirty="0">
                <a:solidFill>
                  <a:srgbClr val="121A6C"/>
                </a:solidFill>
                <a:latin typeface="Century Gothic"/>
              </a:rPr>
              <a:t>Cost Savings</a:t>
            </a:r>
            <a:endParaRPr lang="en-US" sz="1586" b="1" dirty="0">
              <a:solidFill>
                <a:srgbClr val="121A6C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C7C2107-2090-48C0-A3F7-DF1763B80EF9}"/>
              </a:ext>
            </a:extLst>
          </p:cNvPr>
          <p:cNvSpPr txBox="1">
            <a:spLocks/>
          </p:cNvSpPr>
          <p:nvPr/>
        </p:nvSpPr>
        <p:spPr>
          <a:xfrm>
            <a:off x="4664430" y="5983245"/>
            <a:ext cx="2713245" cy="333174"/>
          </a:xfrm>
          <a:prstGeom prst="rect">
            <a:avLst/>
          </a:prstGeom>
          <a:ln>
            <a:noFill/>
          </a:ln>
        </p:spPr>
        <p:txBody>
          <a:bodyPr vert="horz" lIns="90666" tIns="45333" rIns="90666" bIns="45333" rtlCol="0" anchor="t">
            <a:normAutofit/>
          </a:bodyPr>
          <a:lstStyle>
            <a:lvl1pPr marL="228584" indent="-228584" algn="l" defTabSz="914334" rtl="0" eaLnBrk="1" latinLnBrk="0" hangingPunct="1">
              <a:lnSpc>
                <a:spcPct val="100000"/>
              </a:lnSpc>
              <a:spcBef>
                <a:spcPts val="999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751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2918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084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14417" indent="-285750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charset="2"/>
              <a:buChar char="v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418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6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3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6562">
              <a:spcBef>
                <a:spcPts val="991"/>
              </a:spcBef>
              <a:buNone/>
              <a:defRPr/>
            </a:pPr>
            <a:r>
              <a:rPr lang="en-US" sz="1586" b="1" dirty="0">
                <a:solidFill>
                  <a:srgbClr val="121A6C"/>
                </a:solidFill>
                <a:latin typeface="Century Gothic"/>
              </a:rPr>
              <a:t>Quality Improvement</a:t>
            </a:r>
            <a:endParaRPr lang="en-US" sz="1586" b="1" dirty="0">
              <a:solidFill>
                <a:srgbClr val="121A6C"/>
              </a:solidFill>
            </a:endParaRPr>
          </a:p>
        </p:txBody>
      </p:sp>
      <p:pic>
        <p:nvPicPr>
          <p:cNvPr id="17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DCA9C65-080E-48EE-B28F-21D75811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500" y="5045996"/>
            <a:ext cx="920580" cy="881774"/>
          </a:xfrm>
          <a:prstGeom prst="rect">
            <a:avLst/>
          </a:prstGeom>
        </p:spPr>
      </p:pic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39DAF6B5-803B-4902-A99C-49ED4F780426}"/>
              </a:ext>
            </a:extLst>
          </p:cNvPr>
          <p:cNvSpPr txBox="1">
            <a:spLocks/>
          </p:cNvSpPr>
          <p:nvPr/>
        </p:nvSpPr>
        <p:spPr>
          <a:xfrm>
            <a:off x="7159736" y="5983245"/>
            <a:ext cx="2713245" cy="333174"/>
          </a:xfrm>
          <a:prstGeom prst="rect">
            <a:avLst/>
          </a:prstGeom>
          <a:ln>
            <a:noFill/>
          </a:ln>
        </p:spPr>
        <p:txBody>
          <a:bodyPr vert="horz" lIns="90666" tIns="45333" rIns="90666" bIns="45333" rtlCol="0" anchor="t">
            <a:normAutofit/>
          </a:bodyPr>
          <a:lstStyle>
            <a:lvl1pPr marL="228584" indent="-228584" algn="l" defTabSz="914334" rtl="0" eaLnBrk="1" latinLnBrk="0" hangingPunct="1">
              <a:lnSpc>
                <a:spcPct val="100000"/>
              </a:lnSpc>
              <a:spcBef>
                <a:spcPts val="999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751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2918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084" indent="-228584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14417" indent="-285750" algn="l" defTabSz="914334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charset="2"/>
              <a:buChar char="v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418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6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3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4" algn="l" defTabSz="91433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6562">
              <a:spcBef>
                <a:spcPts val="991"/>
              </a:spcBef>
              <a:buNone/>
              <a:defRPr/>
            </a:pPr>
            <a:r>
              <a:rPr lang="en-US" sz="1586" b="1" dirty="0">
                <a:solidFill>
                  <a:srgbClr val="121A6C"/>
                </a:solidFill>
                <a:latin typeface="Century Gothic"/>
              </a:rPr>
              <a:t>Network Optimization</a:t>
            </a:r>
            <a:endParaRPr lang="en-US" sz="2380" b="1" dirty="0">
              <a:solidFill>
                <a:srgbClr val="121A6C"/>
              </a:solidFill>
            </a:endParaRPr>
          </a:p>
        </p:txBody>
      </p:sp>
      <p:pic>
        <p:nvPicPr>
          <p:cNvPr id="19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C6A4909-F89B-4614-926B-CB6EABA3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338" y="5045997"/>
            <a:ext cx="1029937" cy="8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DF9B5-E9B9-4DB6-B9A2-FC06F2910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53" y="360798"/>
            <a:ext cx="11424894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3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04C2-97E3-417F-81F0-CAAD3A97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Prometheus: Infrastructure to Define Episodes of Care</a:t>
            </a:r>
            <a:br>
              <a:rPr lang="en-US" dirty="0"/>
            </a:br>
            <a:r>
              <a:rPr lang="en-US" sz="2000" i="1" dirty="0"/>
              <a:t>Publicly Accessible Definitions, Parameters, Code Sets, and Potentially Avoidable Complications (PACs)</a:t>
            </a:r>
            <a:endParaRPr lang="en-US" dirty="0"/>
          </a:p>
        </p:txBody>
      </p:sp>
      <p:pic>
        <p:nvPicPr>
          <p:cNvPr id="8" name="Picture 7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5DBD9BB8-B9E4-4285-BA07-CC3E0F2E4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9" y="1777262"/>
            <a:ext cx="3731747" cy="2599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7AFE792-4F95-4A3E-AA8E-E91756E0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354" y="2359279"/>
            <a:ext cx="4056987" cy="2378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2860EE-72C8-459F-9BBA-57AD920A3F66}"/>
              </a:ext>
            </a:extLst>
          </p:cNvPr>
          <p:cNvSpPr txBox="1"/>
          <p:nvPr/>
        </p:nvSpPr>
        <p:spPr>
          <a:xfrm>
            <a:off x="590479" y="5426784"/>
            <a:ext cx="8272536" cy="73866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97 Episodes of Care: Procedures, Chronic, &amp; Acute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Approx. 100 million covered lives including Commercial and Medicaid (plans and  states) </a:t>
            </a:r>
            <a:r>
              <a:rPr lang="en-US" sz="14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Approx. $1 trillion in claims analyzed annually</a:t>
            </a:r>
            <a:r>
              <a:rPr lang="en-US" sz="14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C5B5F-D6CA-4EFC-841E-BFE3E7EC332E}"/>
              </a:ext>
            </a:extLst>
          </p:cNvPr>
          <p:cNvSpPr txBox="1"/>
          <p:nvPr/>
        </p:nvSpPr>
        <p:spPr>
          <a:xfrm>
            <a:off x="167645" y="6349246"/>
            <a:ext cx="7261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aseline="30000" dirty="0">
                <a:latin typeface="Century Gothic" panose="020B0502020202020204" pitchFamily="34" charset="0"/>
              </a:rPr>
              <a:t>1 </a:t>
            </a:r>
            <a:r>
              <a:rPr lang="en-US" sz="800" dirty="0">
                <a:latin typeface="Century Gothic" panose="020B0502020202020204" pitchFamily="34" charset="0"/>
              </a:rPr>
              <a:t>Based on customer information and feedback. </a:t>
            </a:r>
            <a:r>
              <a:rPr lang="en-US" sz="800" baseline="30000" dirty="0">
                <a:latin typeface="Century Gothic" panose="020B0502020202020204" pitchFamily="34" charset="0"/>
              </a:rPr>
              <a:t>2</a:t>
            </a:r>
            <a:r>
              <a:rPr lang="en-US" sz="800" dirty="0">
                <a:latin typeface="Century Gothic" panose="020B0502020202020204" pitchFamily="34" charset="0"/>
              </a:rPr>
              <a:t> Internal Change Healthcare data based on volume of claims using Prometheus Analytics.</a:t>
            </a:r>
          </a:p>
        </p:txBody>
      </p:sp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51087672-5B35-4E7C-83BB-D12B33167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127" y="3077047"/>
            <a:ext cx="3666822" cy="22091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276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1C26-ACF1-47A2-81B7-543A157D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Transparent, Collaborative Approach to Content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0CA3DC-9B3D-4916-BE7D-135A3FD32AD9}"/>
              </a:ext>
            </a:extLst>
          </p:cNvPr>
          <p:cNvSpPr txBox="1"/>
          <p:nvPr/>
        </p:nvSpPr>
        <p:spPr>
          <a:xfrm>
            <a:off x="6435488" y="4427550"/>
            <a:ext cx="53297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latin typeface="Century Gothic" panose="020B0502020202020204" pitchFamily="34" charset="0"/>
              </a:rPr>
              <a:t>Collaboration: Governance Board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182880" indent="-1828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Century Gothic" panose="020B0502020202020204" pitchFamily="34" charset="0"/>
              </a:rPr>
              <a:t>Industry-driven collaboration </a:t>
            </a:r>
            <a:r>
              <a:rPr lang="en-US" sz="1200" dirty="0">
                <a:latin typeface="Century Gothic" panose="020B0502020202020204" pitchFamily="34" charset="0"/>
              </a:rPr>
              <a:t>prioritizes needs</a:t>
            </a:r>
          </a:p>
          <a:p>
            <a:pPr marL="182880" indent="-1828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Cross-section of </a:t>
            </a:r>
            <a:r>
              <a:rPr lang="en-US" sz="1200" b="1" dirty="0">
                <a:latin typeface="Century Gothic" panose="020B0502020202020204" pitchFamily="34" charset="0"/>
              </a:rPr>
              <a:t>payer, provider, SME, and government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82880" indent="-1828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Broad group of </a:t>
            </a:r>
            <a:r>
              <a:rPr lang="en-US" sz="1200" b="1" dirty="0">
                <a:latin typeface="Century Gothic" panose="020B0502020202020204" pitchFamily="34" charset="0"/>
              </a:rPr>
              <a:t>outside clinicians </a:t>
            </a:r>
            <a:r>
              <a:rPr lang="en-US" sz="1200" dirty="0">
                <a:latin typeface="Century Gothic" panose="020B0502020202020204" pitchFamily="34" charset="0"/>
              </a:rPr>
              <a:t>for </a:t>
            </a:r>
            <a:r>
              <a:rPr lang="en-US" sz="1200" b="1" dirty="0">
                <a:latin typeface="Century Gothic" panose="020B0502020202020204" pitchFamily="34" charset="0"/>
              </a:rPr>
              <a:t>peer review </a:t>
            </a:r>
            <a:r>
              <a:rPr lang="en-US" sz="1200" dirty="0">
                <a:latin typeface="Century Gothic" panose="020B0502020202020204" pitchFamily="34" charset="0"/>
              </a:rPr>
              <a:t>of content</a:t>
            </a:r>
          </a:p>
          <a:p>
            <a:pPr marL="182880" indent="-1828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Century Gothic" panose="020B0502020202020204" pitchFamily="34" charset="0"/>
              </a:rPr>
              <a:t>Technology firms </a:t>
            </a:r>
            <a:r>
              <a:rPr lang="en-US" sz="1200" dirty="0">
                <a:latin typeface="Century Gothic" panose="020B0502020202020204" pitchFamily="34" charset="0"/>
              </a:rPr>
              <a:t>licensing Prometheus influence development to ensure scalability and reproducibility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4D73455-565F-4D21-800A-CA55175E584C}"/>
              </a:ext>
            </a:extLst>
          </p:cNvPr>
          <p:cNvSpPr/>
          <p:nvPr/>
        </p:nvSpPr>
        <p:spPr>
          <a:xfrm>
            <a:off x="8088869" y="1306286"/>
            <a:ext cx="1564471" cy="1321155"/>
          </a:xfrm>
          <a:custGeom>
            <a:avLst/>
            <a:gdLst>
              <a:gd name="connsiteX0" fmla="*/ 0 w 1564471"/>
              <a:gd name="connsiteY0" fmla="*/ 1564471 h 1564471"/>
              <a:gd name="connsiteX1" fmla="*/ 782236 w 1564471"/>
              <a:gd name="connsiteY1" fmla="*/ 0 h 1564471"/>
              <a:gd name="connsiteX2" fmla="*/ 1564471 w 1564471"/>
              <a:gd name="connsiteY2" fmla="*/ 1564471 h 1564471"/>
              <a:gd name="connsiteX3" fmla="*/ 0 w 1564471"/>
              <a:gd name="connsiteY3" fmla="*/ 1564471 h 15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471" h="1564471">
                <a:moveTo>
                  <a:pt x="0" y="1564471"/>
                </a:moveTo>
                <a:lnTo>
                  <a:pt x="782236" y="0"/>
                </a:lnTo>
                <a:lnTo>
                  <a:pt x="1564471" y="1564471"/>
                </a:lnTo>
                <a:lnTo>
                  <a:pt x="0" y="1564471"/>
                </a:lnTo>
                <a:close/>
              </a:path>
            </a:pathLst>
          </a:custGeom>
          <a:ln w="254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48640" rIns="0" bIns="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300" b="1" kern="1200" dirty="0">
                <a:latin typeface="Century Gothic" panose="020B0502020202020204" pitchFamily="34" charset="0"/>
              </a:rPr>
              <a:t>Advisory </a:t>
            </a:r>
            <a:br>
              <a:rPr lang="en-US" sz="1300" b="1" kern="1200" dirty="0">
                <a:latin typeface="Century Gothic" panose="020B0502020202020204" pitchFamily="34" charset="0"/>
              </a:rPr>
            </a:br>
            <a:r>
              <a:rPr lang="en-US" sz="1300" b="1" kern="1200" dirty="0">
                <a:latin typeface="Century Gothic" panose="020B0502020202020204" pitchFamily="34" charset="0"/>
              </a:rPr>
              <a:t>Board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2E3F1B-FF41-4283-932F-BF435E3835C7}"/>
              </a:ext>
            </a:extLst>
          </p:cNvPr>
          <p:cNvSpPr/>
          <p:nvPr/>
        </p:nvSpPr>
        <p:spPr>
          <a:xfrm>
            <a:off x="7306634" y="2627441"/>
            <a:ext cx="1564471" cy="1564471"/>
          </a:xfrm>
          <a:custGeom>
            <a:avLst/>
            <a:gdLst>
              <a:gd name="connsiteX0" fmla="*/ 0 w 1564471"/>
              <a:gd name="connsiteY0" fmla="*/ 1564471 h 1564471"/>
              <a:gd name="connsiteX1" fmla="*/ 782236 w 1564471"/>
              <a:gd name="connsiteY1" fmla="*/ 0 h 1564471"/>
              <a:gd name="connsiteX2" fmla="*/ 1564471 w 1564471"/>
              <a:gd name="connsiteY2" fmla="*/ 1564471 h 1564471"/>
              <a:gd name="connsiteX3" fmla="*/ 0 w 1564471"/>
              <a:gd name="connsiteY3" fmla="*/ 1564471 h 15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471" h="1564471">
                <a:moveTo>
                  <a:pt x="0" y="1564471"/>
                </a:moveTo>
                <a:lnTo>
                  <a:pt x="782236" y="0"/>
                </a:lnTo>
                <a:lnTo>
                  <a:pt x="1564471" y="1564471"/>
                </a:lnTo>
                <a:lnTo>
                  <a:pt x="0" y="1564471"/>
                </a:lnTo>
                <a:close/>
              </a:path>
            </a:pathLst>
          </a:custGeom>
          <a:ln w="254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48640" rIns="0" bIns="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300" b="1" kern="1200" dirty="0">
                <a:latin typeface="Century Gothic" panose="020B0502020202020204" pitchFamily="34" charset="0"/>
              </a:rPr>
              <a:t>Vendors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008AC5B-4653-4645-B992-9B40265A7725}"/>
              </a:ext>
            </a:extLst>
          </p:cNvPr>
          <p:cNvSpPr/>
          <p:nvPr/>
        </p:nvSpPr>
        <p:spPr>
          <a:xfrm>
            <a:off x="8088869" y="2627440"/>
            <a:ext cx="1564472" cy="1564472"/>
          </a:xfrm>
          <a:custGeom>
            <a:avLst/>
            <a:gdLst>
              <a:gd name="connsiteX0" fmla="*/ 0 w 1564471"/>
              <a:gd name="connsiteY0" fmla="*/ 1564471 h 1564471"/>
              <a:gd name="connsiteX1" fmla="*/ 782236 w 1564471"/>
              <a:gd name="connsiteY1" fmla="*/ 0 h 1564471"/>
              <a:gd name="connsiteX2" fmla="*/ 1564471 w 1564471"/>
              <a:gd name="connsiteY2" fmla="*/ 1564471 h 1564471"/>
              <a:gd name="connsiteX3" fmla="*/ 0 w 1564471"/>
              <a:gd name="connsiteY3" fmla="*/ 1564471 h 15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471" h="1564471">
                <a:moveTo>
                  <a:pt x="1564471" y="0"/>
                </a:moveTo>
                <a:lnTo>
                  <a:pt x="782235" y="1564471"/>
                </a:lnTo>
                <a:lnTo>
                  <a:pt x="0" y="0"/>
                </a:lnTo>
                <a:lnTo>
                  <a:pt x="1564471" y="0"/>
                </a:lnTo>
                <a:close/>
              </a:path>
            </a:pathLst>
          </a:custGeom>
          <a:solidFill>
            <a:schemeClr val="accent2"/>
          </a:solidFill>
          <a:ln w="254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45720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buNone/>
            </a:pPr>
            <a:endParaRPr lang="en-US" sz="1300" b="1" kern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3E4A3B-EBD2-4291-AF9C-696FC243AF29}"/>
              </a:ext>
            </a:extLst>
          </p:cNvPr>
          <p:cNvSpPr/>
          <p:nvPr/>
        </p:nvSpPr>
        <p:spPr>
          <a:xfrm>
            <a:off x="8871105" y="2627441"/>
            <a:ext cx="1564471" cy="1564471"/>
          </a:xfrm>
          <a:custGeom>
            <a:avLst/>
            <a:gdLst>
              <a:gd name="connsiteX0" fmla="*/ 0 w 1564471"/>
              <a:gd name="connsiteY0" fmla="*/ 1564471 h 1564471"/>
              <a:gd name="connsiteX1" fmla="*/ 782236 w 1564471"/>
              <a:gd name="connsiteY1" fmla="*/ 0 h 1564471"/>
              <a:gd name="connsiteX2" fmla="*/ 1564471 w 1564471"/>
              <a:gd name="connsiteY2" fmla="*/ 1564471 h 1564471"/>
              <a:gd name="connsiteX3" fmla="*/ 0 w 1564471"/>
              <a:gd name="connsiteY3" fmla="*/ 1564471 h 15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471" h="1564471">
                <a:moveTo>
                  <a:pt x="0" y="1564471"/>
                </a:moveTo>
                <a:lnTo>
                  <a:pt x="782236" y="0"/>
                </a:lnTo>
                <a:lnTo>
                  <a:pt x="1564471" y="1564471"/>
                </a:lnTo>
                <a:lnTo>
                  <a:pt x="0" y="1564471"/>
                </a:lnTo>
                <a:close/>
              </a:path>
            </a:pathLst>
          </a:custGeom>
          <a:ln w="254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48640" rIns="0" bIns="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300" b="1" dirty="0">
                <a:latin typeface="Century Gothic" panose="020B0502020202020204" pitchFamily="34" charset="0"/>
              </a:rPr>
              <a:t>Clinicians</a:t>
            </a:r>
            <a:endParaRPr lang="en-US" sz="1300" b="1" kern="1200" dirty="0">
              <a:latin typeface="Century Gothic" panose="020B0502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E47CEE5-FD8C-4F1A-B951-3880940B5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10" y="2779101"/>
            <a:ext cx="647027" cy="609818"/>
          </a:xfrm>
          <a:prstGeom prst="rect">
            <a:avLst/>
          </a:prstGeom>
        </p:spPr>
      </p:pic>
      <p:sp>
        <p:nvSpPr>
          <p:cNvPr id="15" name="Cube 14">
            <a:extLst>
              <a:ext uri="{FF2B5EF4-FFF2-40B4-BE49-F238E27FC236}">
                <a16:creationId xmlns:a16="http://schemas.microsoft.com/office/drawing/2014/main" id="{C51945C1-EE20-45CC-812E-EDAB7CEF2848}"/>
              </a:ext>
            </a:extLst>
          </p:cNvPr>
          <p:cNvSpPr/>
          <p:nvPr/>
        </p:nvSpPr>
        <p:spPr>
          <a:xfrm>
            <a:off x="1329597" y="1994252"/>
            <a:ext cx="1515580" cy="1434749"/>
          </a:xfrm>
          <a:prstGeom prst="cub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C20B123D-C790-44E6-B739-5A1AB5BF9446}"/>
              </a:ext>
            </a:extLst>
          </p:cNvPr>
          <p:cNvSpPr/>
          <p:nvPr/>
        </p:nvSpPr>
        <p:spPr>
          <a:xfrm>
            <a:off x="3558455" y="1994251"/>
            <a:ext cx="1515580" cy="1434749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236D29-BDEA-47FD-84D4-5AE48F64B14C}"/>
              </a:ext>
            </a:extLst>
          </p:cNvPr>
          <p:cNvSpPr txBox="1"/>
          <p:nvPr/>
        </p:nvSpPr>
        <p:spPr>
          <a:xfrm>
            <a:off x="1625976" y="2480533"/>
            <a:ext cx="596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E87FF5-8C17-4AB2-9407-EFBEC3C29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25" y="2597263"/>
            <a:ext cx="647027" cy="609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D5CC12-8681-4787-8E8A-202B291C1810}"/>
              </a:ext>
            </a:extLst>
          </p:cNvPr>
          <p:cNvSpPr txBox="1"/>
          <p:nvPr/>
        </p:nvSpPr>
        <p:spPr>
          <a:xfrm>
            <a:off x="1050815" y="3489624"/>
            <a:ext cx="174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Proprietary 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“Black Box”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E1F91A-4092-4F3A-BDED-C81319C03811}"/>
              </a:ext>
            </a:extLst>
          </p:cNvPr>
          <p:cNvSpPr txBox="1"/>
          <p:nvPr/>
        </p:nvSpPr>
        <p:spPr>
          <a:xfrm>
            <a:off x="3363651" y="3499126"/>
            <a:ext cx="183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Prometheus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“Transparent Box”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00B2C2-8C83-4128-A146-31990B35D2B0}"/>
              </a:ext>
            </a:extLst>
          </p:cNvPr>
          <p:cNvSpPr txBox="1"/>
          <p:nvPr/>
        </p:nvSpPr>
        <p:spPr>
          <a:xfrm>
            <a:off x="534828" y="4427550"/>
            <a:ext cx="532979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latin typeface="Century Gothic" panose="020B0502020202020204" pitchFamily="34" charset="0"/>
              </a:rPr>
              <a:t>Transparency: Open Access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182880" indent="-1828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Century Gothic" panose="020B0502020202020204" pitchFamily="34" charset="0"/>
              </a:rPr>
              <a:t>Payers </a:t>
            </a:r>
            <a:r>
              <a:rPr lang="en-US" sz="1200" dirty="0">
                <a:latin typeface="Century Gothic" panose="020B0502020202020204" pitchFamily="34" charset="0"/>
              </a:rPr>
              <a:t>and </a:t>
            </a:r>
            <a:r>
              <a:rPr lang="en-US" sz="1200" b="1" dirty="0">
                <a:latin typeface="Century Gothic" panose="020B0502020202020204" pitchFamily="34" charset="0"/>
              </a:rPr>
              <a:t>state agencies</a:t>
            </a:r>
            <a:r>
              <a:rPr lang="en-US" sz="1200" dirty="0">
                <a:latin typeface="Century Gothic" panose="020B0502020202020204" pitchFamily="34" charset="0"/>
              </a:rPr>
              <a:t> can review content and </a:t>
            </a:r>
            <a:r>
              <a:rPr lang="en-US" sz="1200" b="1" dirty="0">
                <a:latin typeface="Century Gothic" panose="020B0502020202020204" pitchFamily="34" charset="0"/>
              </a:rPr>
              <a:t>configure standard analytics </a:t>
            </a:r>
            <a:r>
              <a:rPr lang="en-US" sz="1200" dirty="0">
                <a:latin typeface="Century Gothic" panose="020B0502020202020204" pitchFamily="34" charset="0"/>
              </a:rPr>
              <a:t>to match program needs</a:t>
            </a:r>
          </a:p>
          <a:p>
            <a:pPr marL="182880" indent="-1828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Century Gothic" panose="020B0502020202020204" pitchFamily="34" charset="0"/>
              </a:rPr>
              <a:t>Providers</a:t>
            </a:r>
            <a:r>
              <a:rPr lang="en-US" sz="1200" dirty="0">
                <a:latin typeface="Century Gothic" panose="020B0502020202020204" pitchFamily="34" charset="0"/>
              </a:rPr>
              <a:t> can review vetted, trusted content </a:t>
            </a:r>
          </a:p>
          <a:p>
            <a:pPr marL="182880" indent="-1828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Website maintained so all </a:t>
            </a:r>
            <a:r>
              <a:rPr lang="en-US" sz="1200" b="1" dirty="0">
                <a:latin typeface="Century Gothic" panose="020B0502020202020204" pitchFamily="34" charset="0"/>
              </a:rPr>
              <a:t>licensed users </a:t>
            </a:r>
            <a:r>
              <a:rPr lang="en-US" sz="1200" dirty="0">
                <a:latin typeface="Century Gothic" panose="020B0502020202020204" pitchFamily="34" charset="0"/>
              </a:rPr>
              <a:t>can access and search definitions, parameters, and code sets within the EOC grouper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65C028-F18E-4CEA-BEBE-A9EE8803F7BC}"/>
              </a:ext>
            </a:extLst>
          </p:cNvPr>
          <p:cNvSpPr/>
          <p:nvPr/>
        </p:nvSpPr>
        <p:spPr>
          <a:xfrm>
            <a:off x="426719" y="4437052"/>
            <a:ext cx="5669280" cy="1772524"/>
          </a:xfrm>
          <a:prstGeom prst="roundRect">
            <a:avLst>
              <a:gd name="adj" fmla="val 93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FFA615-7990-4197-A395-17D8E5E363C8}"/>
              </a:ext>
            </a:extLst>
          </p:cNvPr>
          <p:cNvSpPr/>
          <p:nvPr/>
        </p:nvSpPr>
        <p:spPr>
          <a:xfrm>
            <a:off x="6265743" y="4421529"/>
            <a:ext cx="5499536" cy="1772524"/>
          </a:xfrm>
          <a:prstGeom prst="roundRect">
            <a:avLst>
              <a:gd name="adj" fmla="val 93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17C054-9C09-499F-A20F-A791E64B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03" y="-635"/>
            <a:ext cx="11242595" cy="1325563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PROMETHEUS Cost Analysis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4597F-895C-4DF6-95E5-D74151E5862B}"/>
              </a:ext>
            </a:extLst>
          </p:cNvPr>
          <p:cNvSpPr txBox="1"/>
          <p:nvPr/>
        </p:nvSpPr>
        <p:spPr>
          <a:xfrm>
            <a:off x="1359180" y="5850435"/>
            <a:ext cx="10551941" cy="366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0666" tIns="45333" rIns="90666" bIns="4533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785" dirty="0">
              <a:solidFill>
                <a:srgbClr val="0F0F59"/>
              </a:solidFill>
              <a:latin typeface="Calibri"/>
              <a:cs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6DCDFF-29E8-412E-9F4E-E46E2D0BB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043" y="2384799"/>
            <a:ext cx="2304284" cy="762000"/>
          </a:xfrm>
          <a:prstGeom prst="rect">
            <a:avLst/>
          </a:prstGeom>
          <a:solidFill>
            <a:srgbClr val="47D7AC">
              <a:lumMod val="20000"/>
              <a:lumOff val="80000"/>
            </a:srgbClr>
          </a:solidFill>
          <a:ln w="10795" cap="flat" cmpd="sng" algn="ctr">
            <a:solidFill>
              <a:srgbClr val="88DBDF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kern="0" dirty="0">
                <a:solidFill>
                  <a:srgbClr val="616365">
                    <a:lumMod val="75000"/>
                  </a:srgbClr>
                </a:solidFill>
                <a:latin typeface="Brandon Text Regular"/>
              </a:rPr>
              <a:t>All Costs Relevant to Episodes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BD2398-4675-41E7-A75F-61EC7C81B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387" y="1581016"/>
            <a:ext cx="2895599" cy="553338"/>
          </a:xfrm>
          <a:prstGeom prst="rect">
            <a:avLst/>
          </a:prstGeom>
          <a:solidFill>
            <a:srgbClr val="298FC2">
              <a:lumMod val="40000"/>
              <a:lumOff val="60000"/>
            </a:srgbClr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kern="0">
                <a:solidFill>
                  <a:srgbClr val="616365">
                    <a:lumMod val="75000"/>
                  </a:srgbClr>
                </a:solidFill>
                <a:latin typeface="Brandon Text Regular"/>
              </a:rPr>
              <a:t>Total Cost of Care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95B282A-C0F4-4921-9E94-111B082CA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426" y="3512582"/>
            <a:ext cx="3081478" cy="762000"/>
          </a:xfrm>
          <a:prstGeom prst="rect">
            <a:avLst/>
          </a:prstGeom>
          <a:solidFill>
            <a:srgbClr val="00B0F0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kern="0">
                <a:solidFill>
                  <a:srgbClr val="FFFFFF"/>
                </a:solidFill>
                <a:latin typeface="Brandon Text Regular"/>
              </a:rPr>
              <a:t>Costs of all Typical Care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kern="0">
                <a:solidFill>
                  <a:srgbClr val="FFFFFF"/>
                </a:solidFill>
                <a:latin typeface="Brandon Text Regular"/>
              </a:rPr>
              <a:t>(Provider Practice Patterns)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C1119A-BD9D-4C29-B36F-81595C89B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904" y="3512582"/>
            <a:ext cx="2971800" cy="762000"/>
          </a:xfrm>
          <a:prstGeom prst="rect">
            <a:avLst/>
          </a:prstGeom>
          <a:solidFill>
            <a:srgbClr val="C00000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kern="0">
                <a:solidFill>
                  <a:srgbClr val="FFFFFF"/>
                </a:solidFill>
                <a:latin typeface="Brandon Text Regular"/>
              </a:rPr>
              <a:t>Costs of all </a:t>
            </a:r>
            <a:r>
              <a:rPr lang="en-US" b="1" u="sng" kern="0">
                <a:solidFill>
                  <a:srgbClr val="FFFFFF"/>
                </a:solidFill>
                <a:latin typeface="Brandon Text Regular"/>
              </a:rPr>
              <a:t>P</a:t>
            </a:r>
            <a:r>
              <a:rPr lang="en-US" kern="0">
                <a:solidFill>
                  <a:srgbClr val="FFFFFF"/>
                </a:solidFill>
                <a:latin typeface="Brandon Text Regular"/>
              </a:rPr>
              <a:t>otentially </a:t>
            </a:r>
            <a:r>
              <a:rPr lang="en-US" b="1" u="sng" kern="0">
                <a:solidFill>
                  <a:srgbClr val="FFFFFF"/>
                </a:solidFill>
                <a:latin typeface="Brandon Text Regular"/>
              </a:rPr>
              <a:t>A</a:t>
            </a:r>
            <a:r>
              <a:rPr lang="en-US" kern="0">
                <a:solidFill>
                  <a:srgbClr val="FFFFFF"/>
                </a:solidFill>
                <a:latin typeface="Brandon Text Regular"/>
              </a:rPr>
              <a:t>voidable </a:t>
            </a:r>
            <a:r>
              <a:rPr lang="en-US" b="1" u="sng" kern="0">
                <a:solidFill>
                  <a:srgbClr val="FFFFFF"/>
                </a:solidFill>
                <a:latin typeface="Brandon Text Regular"/>
              </a:rPr>
              <a:t>C</a:t>
            </a:r>
            <a:r>
              <a:rPr lang="en-US" kern="0">
                <a:solidFill>
                  <a:srgbClr val="FFFFFF"/>
                </a:solidFill>
                <a:latin typeface="Brandon Text Regular"/>
              </a:rPr>
              <a:t>omplications</a:t>
            </a:r>
            <a:endParaRPr lang="en-US" sz="1200" kern="0">
              <a:solidFill>
                <a:srgbClr val="FFFFFF"/>
              </a:solidFill>
              <a:latin typeface="Brandon Text Regular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6B0A48A-4797-4117-9DBF-276CCEB90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507" y="4663664"/>
            <a:ext cx="1600200" cy="595441"/>
          </a:xfrm>
          <a:prstGeom prst="rect">
            <a:avLst/>
          </a:prstGeom>
          <a:solidFill>
            <a:srgbClr val="47D7AC">
              <a:lumMod val="40000"/>
              <a:lumOff val="60000"/>
            </a:srgbClr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kern="0">
                <a:solidFill>
                  <a:srgbClr val="616365"/>
                </a:solidFill>
                <a:latin typeface="Arial" pitchFamily="34" charset="0"/>
              </a:rPr>
              <a:t>Core Services</a:t>
            </a:r>
          </a:p>
        </p:txBody>
      </p:sp>
      <p:cxnSp>
        <p:nvCxnSpPr>
          <p:cNvPr id="44" name="AutoShape 10">
            <a:extLst>
              <a:ext uri="{FF2B5EF4-FFF2-40B4-BE49-F238E27FC236}">
                <a16:creationId xmlns:a16="http://schemas.microsoft.com/office/drawing/2014/main" id="{85CAB25C-B76B-470A-A106-B62EF6996BAA}"/>
              </a:ext>
            </a:extLst>
          </p:cNvPr>
          <p:cNvCxnSpPr>
            <a:cxnSpLocks noChangeShapeType="1"/>
            <a:stCxn id="39" idx="2"/>
            <a:endCxn id="41" idx="0"/>
          </p:cNvCxnSpPr>
          <p:nvPr/>
        </p:nvCxnSpPr>
        <p:spPr bwMode="auto">
          <a:xfrm rot="5400000">
            <a:off x="4689286" y="2353680"/>
            <a:ext cx="365783" cy="195202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1636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1">
            <a:extLst>
              <a:ext uri="{FF2B5EF4-FFF2-40B4-BE49-F238E27FC236}">
                <a16:creationId xmlns:a16="http://schemas.microsoft.com/office/drawing/2014/main" id="{E96C6489-A384-4C13-98A2-D7C1CF49FDDB}"/>
              </a:ext>
            </a:extLst>
          </p:cNvPr>
          <p:cNvCxnSpPr>
            <a:cxnSpLocks noChangeShapeType="1"/>
            <a:stCxn id="39" idx="2"/>
            <a:endCxn id="42" idx="0"/>
          </p:cNvCxnSpPr>
          <p:nvPr/>
        </p:nvCxnSpPr>
        <p:spPr bwMode="auto">
          <a:xfrm rot="16200000" flipH="1">
            <a:off x="6700605" y="2294382"/>
            <a:ext cx="365783" cy="20706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1636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12">
            <a:extLst>
              <a:ext uri="{FF2B5EF4-FFF2-40B4-BE49-F238E27FC236}">
                <a16:creationId xmlns:a16="http://schemas.microsoft.com/office/drawing/2014/main" id="{1B0594BB-88CC-4CE5-901E-B5C58F6D792A}"/>
              </a:ext>
            </a:extLst>
          </p:cNvPr>
          <p:cNvCxnSpPr>
            <a:cxnSpLocks noChangeShapeType="1"/>
            <a:stCxn id="41" idx="2"/>
            <a:endCxn id="43" idx="0"/>
          </p:cNvCxnSpPr>
          <p:nvPr/>
        </p:nvCxnSpPr>
        <p:spPr bwMode="auto">
          <a:xfrm rot="5400000">
            <a:off x="3128346" y="3895843"/>
            <a:ext cx="389080" cy="114655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1636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3">
            <a:extLst>
              <a:ext uri="{FF2B5EF4-FFF2-40B4-BE49-F238E27FC236}">
                <a16:creationId xmlns:a16="http://schemas.microsoft.com/office/drawing/2014/main" id="{558CF596-FCE3-42AB-A66E-1EEA5018D696}"/>
              </a:ext>
            </a:extLst>
          </p:cNvPr>
          <p:cNvCxnSpPr>
            <a:cxnSpLocks noChangeShapeType="1"/>
            <a:stCxn id="41" idx="2"/>
            <a:endCxn id="48" idx="0"/>
          </p:cNvCxnSpPr>
          <p:nvPr/>
        </p:nvCxnSpPr>
        <p:spPr bwMode="auto">
          <a:xfrm rot="16200000" flipH="1">
            <a:off x="4246338" y="3924410"/>
            <a:ext cx="389080" cy="108942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1636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5AB1A22-904B-451A-BC76-A4E0C06E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314" y="4663664"/>
            <a:ext cx="2008559" cy="595441"/>
          </a:xfrm>
          <a:prstGeom prst="rect">
            <a:avLst/>
          </a:prstGeom>
          <a:solidFill>
            <a:srgbClr val="47D7AC">
              <a:lumMod val="20000"/>
              <a:lumOff val="80000"/>
            </a:srgbClr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kern="0">
                <a:solidFill>
                  <a:srgbClr val="616365"/>
                </a:solidFill>
                <a:latin typeface="Arial" pitchFamily="34" charset="0"/>
              </a:rPr>
              <a:t>Other Relevant Services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CC50E6B-C94C-4A38-A0F9-CB0EFCA10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465" y="5509633"/>
            <a:ext cx="1522123" cy="595441"/>
          </a:xfrm>
          <a:prstGeom prst="rect">
            <a:avLst/>
          </a:prstGeom>
          <a:solidFill>
            <a:srgbClr val="FF0000">
              <a:lumMod val="20000"/>
              <a:lumOff val="80000"/>
            </a:srgbClr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kern="0">
                <a:solidFill>
                  <a:srgbClr val="616365"/>
                </a:solidFill>
                <a:latin typeface="Arial" pitchFamily="34" charset="0"/>
              </a:rPr>
              <a:t>Overused Services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E8887B-3B57-4BB4-A08A-2F31D1A95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125" y="5509633"/>
            <a:ext cx="1522123" cy="595441"/>
          </a:xfrm>
          <a:prstGeom prst="rect">
            <a:avLst/>
          </a:prstGeom>
          <a:solidFill>
            <a:srgbClr val="47D7AC">
              <a:lumMod val="20000"/>
              <a:lumOff val="80000"/>
            </a:srgbClr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kern="0">
                <a:solidFill>
                  <a:srgbClr val="616365"/>
                </a:solidFill>
                <a:latin typeface="Arial" pitchFamily="34" charset="0"/>
              </a:rPr>
              <a:t>Routine Services</a:t>
            </a:r>
          </a:p>
        </p:txBody>
      </p:sp>
      <p:cxnSp>
        <p:nvCxnSpPr>
          <p:cNvPr id="51" name="AutoShape 12">
            <a:extLst>
              <a:ext uri="{FF2B5EF4-FFF2-40B4-BE49-F238E27FC236}">
                <a16:creationId xmlns:a16="http://schemas.microsoft.com/office/drawing/2014/main" id="{DC9F84AD-F859-4DA1-A4BB-D4E863F7FB33}"/>
              </a:ext>
            </a:extLst>
          </p:cNvPr>
          <p:cNvCxnSpPr>
            <a:cxnSpLocks noChangeShapeType="1"/>
            <a:stCxn id="48" idx="2"/>
            <a:endCxn id="49" idx="0"/>
          </p:cNvCxnSpPr>
          <p:nvPr/>
        </p:nvCxnSpPr>
        <p:spPr bwMode="auto">
          <a:xfrm rot="5400000">
            <a:off x="4415795" y="4939836"/>
            <a:ext cx="250528" cy="88906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1636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13">
            <a:extLst>
              <a:ext uri="{FF2B5EF4-FFF2-40B4-BE49-F238E27FC236}">
                <a16:creationId xmlns:a16="http://schemas.microsoft.com/office/drawing/2014/main" id="{E5ED410C-5600-4692-B22C-0B76B80DB4EF}"/>
              </a:ext>
            </a:extLst>
          </p:cNvPr>
          <p:cNvCxnSpPr>
            <a:cxnSpLocks noChangeShapeType="1"/>
            <a:stCxn id="48" idx="2"/>
            <a:endCxn id="50" idx="0"/>
          </p:cNvCxnSpPr>
          <p:nvPr/>
        </p:nvCxnSpPr>
        <p:spPr bwMode="auto">
          <a:xfrm rot="16200000" flipH="1">
            <a:off x="5291624" y="4953072"/>
            <a:ext cx="250528" cy="86259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1636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B44C28A-D3AE-495D-9D8A-4980295E1804}"/>
              </a:ext>
            </a:extLst>
          </p:cNvPr>
          <p:cNvCxnSpPr>
            <a:stCxn id="40" idx="2"/>
            <a:endCxn id="39" idx="0"/>
          </p:cNvCxnSpPr>
          <p:nvPr/>
        </p:nvCxnSpPr>
        <p:spPr>
          <a:xfrm>
            <a:off x="5848185" y="2134356"/>
            <a:ext cx="0" cy="25044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6F6167DB-E8F9-44FB-86A5-4ACC5CFF7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958" y="2369583"/>
            <a:ext cx="2216030" cy="762000"/>
          </a:xfrm>
          <a:prstGeom prst="rect">
            <a:avLst/>
          </a:prstGeom>
          <a:solidFill>
            <a:srgbClr val="FFFFFF">
              <a:lumMod val="85000"/>
            </a:srgbClr>
          </a:solidFill>
          <a:ln w="10795" cap="flat" cmpd="sng" algn="ctr">
            <a:solidFill>
              <a:srgbClr val="88DBDF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kern="0">
                <a:solidFill>
                  <a:srgbClr val="616365">
                    <a:lumMod val="75000"/>
                  </a:srgbClr>
                </a:solidFill>
                <a:latin typeface="Brandon Text Regular"/>
              </a:rPr>
              <a:t>Costs Not Assigned to Episodes</a:t>
            </a:r>
          </a:p>
        </p:txBody>
      </p:sp>
      <p:cxnSp>
        <p:nvCxnSpPr>
          <p:cNvPr id="55" name="AutoShape 11">
            <a:extLst>
              <a:ext uri="{FF2B5EF4-FFF2-40B4-BE49-F238E27FC236}">
                <a16:creationId xmlns:a16="http://schemas.microsoft.com/office/drawing/2014/main" id="{FBFD7CB8-5738-42AD-B972-B472FA980483}"/>
              </a:ext>
            </a:extLst>
          </p:cNvPr>
          <p:cNvCxnSpPr>
            <a:cxnSpLocks noChangeShapeType="1"/>
            <a:stCxn id="40" idx="3"/>
            <a:endCxn id="54" idx="0"/>
          </p:cNvCxnSpPr>
          <p:nvPr/>
        </p:nvCxnSpPr>
        <p:spPr bwMode="auto">
          <a:xfrm>
            <a:off x="7295985" y="1857685"/>
            <a:ext cx="1282988" cy="511898"/>
          </a:xfrm>
          <a:prstGeom prst="bentConnector2">
            <a:avLst/>
          </a:prstGeom>
          <a:noFill/>
          <a:ln w="9525">
            <a:solidFill>
              <a:srgbClr val="61636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C6A2884-DEA5-4E4F-859E-3E778C3EF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986" y="4878102"/>
            <a:ext cx="2391003" cy="762000"/>
          </a:xfrm>
          <a:prstGeom prst="rect">
            <a:avLst/>
          </a:prstGeom>
          <a:solidFill>
            <a:srgbClr val="0070C0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kern="0">
                <a:solidFill>
                  <a:srgbClr val="FFFFFF"/>
                </a:solidFill>
                <a:latin typeface="Brandon Text Regular"/>
              </a:rPr>
              <a:t>All Costs Adjusted for Severity &amp; Comorbidities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E97AE4C-FC0A-4A99-8C94-091C86095FA0}"/>
              </a:ext>
            </a:extLst>
          </p:cNvPr>
          <p:cNvCxnSpPr/>
          <p:nvPr/>
        </p:nvCxnSpPr>
        <p:spPr>
          <a:xfrm flipH="1" flipV="1">
            <a:off x="7736540" y="4392219"/>
            <a:ext cx="303688" cy="485885"/>
          </a:xfrm>
          <a:prstGeom prst="straightConnector1">
            <a:avLst/>
          </a:prstGeom>
          <a:noFill/>
          <a:ln w="1079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C18A48-BCE6-48AA-A7DD-32B0D8E970AC}"/>
              </a:ext>
            </a:extLst>
          </p:cNvPr>
          <p:cNvCxnSpPr/>
          <p:nvPr/>
        </p:nvCxnSpPr>
        <p:spPr>
          <a:xfrm flipH="1" flipV="1">
            <a:off x="5989873" y="4530251"/>
            <a:ext cx="1306113" cy="376354"/>
          </a:xfrm>
          <a:prstGeom prst="straightConnector1">
            <a:avLst/>
          </a:prstGeom>
          <a:noFill/>
          <a:ln w="1079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17BF6EC-0B57-4199-936E-863BEDEB7548}"/>
              </a:ext>
            </a:extLst>
          </p:cNvPr>
          <p:cNvCxnSpPr/>
          <p:nvPr/>
        </p:nvCxnSpPr>
        <p:spPr>
          <a:xfrm flipH="1">
            <a:off x="6715047" y="5392491"/>
            <a:ext cx="580939" cy="117140"/>
          </a:xfrm>
          <a:prstGeom prst="straightConnector1">
            <a:avLst/>
          </a:prstGeom>
          <a:noFill/>
          <a:ln w="1079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5402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E84C-1202-47EB-AC2A-AFCB9D5D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</a:t>
            </a:r>
            <a:br>
              <a:rPr lang="en-US" dirty="0"/>
            </a:br>
            <a:r>
              <a:rPr lang="en-US" dirty="0"/>
              <a:t>Maryland HSCRC EQIP Program Leveraging Prometheus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C4F3E-64AF-4FD8-8136-52A15AF1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135" y="1504841"/>
            <a:ext cx="3037996" cy="4734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9BB01-BB34-4DC3-8A8C-83F55E232132}"/>
              </a:ext>
            </a:extLst>
          </p:cNvPr>
          <p:cNvSpPr txBox="1"/>
          <p:nvPr/>
        </p:nvSpPr>
        <p:spPr>
          <a:xfrm>
            <a:off x="426720" y="6061166"/>
            <a:ext cx="3742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https://hscrc.maryland.gov/Documents/OVERVIEW%20FLIER.pdf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23C9A-71CD-41C2-B689-DC2EA70C4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8" y="2032580"/>
            <a:ext cx="7407658" cy="3371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A4E42D-1575-4B2B-BFD4-42CE06EE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005" y="5497182"/>
            <a:ext cx="6095987" cy="2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8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13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121A6C"/>
      </a:dk1>
      <a:lt1>
        <a:srgbClr val="FEFFFF"/>
      </a:lt1>
      <a:dk2>
        <a:srgbClr val="F8445F"/>
      </a:dk2>
      <a:lt2>
        <a:srgbClr val="FEFFFF"/>
      </a:lt2>
      <a:accent1>
        <a:srgbClr val="121A6C"/>
      </a:accent1>
      <a:accent2>
        <a:srgbClr val="59D0FF"/>
      </a:accent2>
      <a:accent3>
        <a:srgbClr val="45E9A7"/>
      </a:accent3>
      <a:accent4>
        <a:srgbClr val="465961"/>
      </a:accent4>
      <a:accent5>
        <a:srgbClr val="8300CD"/>
      </a:accent5>
      <a:accent6>
        <a:srgbClr val="E940CD"/>
      </a:accent6>
      <a:hlink>
        <a:srgbClr val="121A6C"/>
      </a:hlink>
      <a:folHlink>
        <a:srgbClr val="36464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666c9171-886b-4e0a-89b2-368c1e43b24e" xsi:nil="true"/>
    <MigrationWizIdSecurityGroups xmlns="666c9171-886b-4e0a-89b2-368c1e43b24e" xsi:nil="true"/>
    <MigrationWizIdPermissionLevels xmlns="666c9171-886b-4e0a-89b2-368c1e43b24e" xsi:nil="true"/>
    <MigrationWizId xmlns="666c9171-886b-4e0a-89b2-368c1e43b24e" xsi:nil="true"/>
    <MigrationWizIdPermissions xmlns="666c9171-886b-4e0a-89b2-368c1e43b2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3580E5991E240A1EF4A275330BFCC" ma:contentTypeVersion="18" ma:contentTypeDescription="Create a new document." ma:contentTypeScope="" ma:versionID="6cb3ad940806b798917756d6b6d04a77">
  <xsd:schema xmlns:xsd="http://www.w3.org/2001/XMLSchema" xmlns:xs="http://www.w3.org/2001/XMLSchema" xmlns:p="http://schemas.microsoft.com/office/2006/metadata/properties" xmlns:ns3="666c9171-886b-4e0a-89b2-368c1e43b24e" xmlns:ns4="209c4d47-023f-4a5b-a75f-1849763fde6c" targetNamespace="http://schemas.microsoft.com/office/2006/metadata/properties" ma:root="true" ma:fieldsID="0a79fedd20930c7871eccf098ad39842" ns3:_="" ns4:_="">
    <xsd:import namespace="666c9171-886b-4e0a-89b2-368c1e43b24e"/>
    <xsd:import namespace="209c4d47-023f-4a5b-a75f-1849763fde6c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c9171-886b-4e0a-89b2-368c1e43b24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c4d47-023f-4a5b-a75f-1849763fde6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F7A66-9D1F-4273-B2E8-07CB9BE11B0A}">
  <ds:schemaRefs>
    <ds:schemaRef ds:uri="http://purl.org/dc/elements/1.1/"/>
    <ds:schemaRef ds:uri="http://schemas.microsoft.com/office/2006/metadata/properties"/>
    <ds:schemaRef ds:uri="209c4d47-023f-4a5b-a75f-1849763fde6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66c9171-886b-4e0a-89b2-368c1e43b24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0C12F6-6C91-4ED1-8ACC-D8A0D655F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c9171-886b-4e0a-89b2-368c1e43b24e"/>
    <ds:schemaRef ds:uri="209c4d47-023f-4a5b-a75f-1849763fd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9AFAD9-3EC8-4F23-8C0E-D815609E83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478</Words>
  <Application>Microsoft Office PowerPoint</Application>
  <PresentationFormat>Widescreen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.AppleSystemUIFont</vt:lpstr>
      <vt:lpstr>Arial</vt:lpstr>
      <vt:lpstr>Brandon Text Regular</vt:lpstr>
      <vt:lpstr>Calibri</vt:lpstr>
      <vt:lpstr>Century Gothic</vt:lpstr>
      <vt:lpstr>Century Gothic Regular</vt:lpstr>
      <vt:lpstr>Courier New</vt:lpstr>
      <vt:lpstr>Wingdings</vt:lpstr>
      <vt:lpstr>Office Theme</vt:lpstr>
      <vt:lpstr>Transparency in value</vt:lpstr>
      <vt:lpstr>Value Analytics: Operational Synergy to Excel at Defining and Delivering Value</vt:lpstr>
      <vt:lpstr>Episode Of Care Definition Fundamentals</vt:lpstr>
      <vt:lpstr>PowerPoint Presentation</vt:lpstr>
      <vt:lpstr>Prometheus: Infrastructure to Define Episodes of Care Publicly Accessible Definitions, Parameters, Code Sets, and Potentially Avoidable Complications (PACs)</vt:lpstr>
      <vt:lpstr>A Transparent, Collaborative Approach to Content</vt:lpstr>
      <vt:lpstr>PROMETHEUS Cost Analysis</vt:lpstr>
      <vt:lpstr>Use Case: Maryland HSCRC EQIP Program Leveraging Prometheus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Lanier, Caroline</dc:creator>
  <cp:lastModifiedBy>Kahlon, Summerpal</cp:lastModifiedBy>
  <cp:revision>134</cp:revision>
  <dcterms:created xsi:type="dcterms:W3CDTF">2018-06-07T14:57:19Z</dcterms:created>
  <dcterms:modified xsi:type="dcterms:W3CDTF">2022-01-21T03:37:10Z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0x0101006273580E5991E240A1EF4A275330BFCC</vt:lpwstr>
  </property>
</Properties>
</file>