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13"/>
  </p:notesMasterIdLst>
  <p:sldIdLst>
    <p:sldId id="2141411762" r:id="rId5"/>
    <p:sldId id="2141411868" r:id="rId6"/>
    <p:sldId id="2141411837" r:id="rId7"/>
    <p:sldId id="2141411829" r:id="rId8"/>
    <p:sldId id="2141411830" r:id="rId9"/>
    <p:sldId id="2141411838" r:id="rId10"/>
    <p:sldId id="2134804132" r:id="rId11"/>
    <p:sldId id="2141411733" r:id="rId1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6EEC56DE-68A4-425E-A964-B24D3F111712}">
          <p14:sldIdLst>
            <p14:sldId id="2141411762"/>
          </p14:sldIdLst>
        </p14:section>
        <p14:section name="CHC" id="{D5378924-78BA-48AE-99BB-694534DD1DEE}">
          <p14:sldIdLst/>
        </p14:section>
        <p14:section name="2 System Benefits" id="{D3D7B85E-7FDA-46F9-97D3-6908956A5C1E}">
          <p14:sldIdLst>
            <p14:sldId id="2141411868"/>
            <p14:sldId id="2141411837"/>
          </p14:sldIdLst>
        </p14:section>
        <p14:section name="Value of shifting to electronic clinical document collection methods" id="{3C266882-FF6D-4A20-8307-825D8265D36D}">
          <p14:sldIdLst>
            <p14:sldId id="2141411829"/>
            <p14:sldId id="2141411830"/>
            <p14:sldId id="2141411838"/>
          </p14:sldIdLst>
        </p14:section>
        <p14:section name="Clinical Document Collector" id="{A2CEB990-93A1-4A01-8F5F-6BDAF2F9A3AB}">
          <p14:sldIdLst>
            <p14:sldId id="2134804132"/>
            <p14:sldId id="214141173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B19D9C-6D6D-2944-E6A3-71E2796071CB}" name="Reinstrom, Lori" initials="RL" userId="S::lori.reinstrom@changehealthcare.com::4ca38a19-8c2f-47e0-9a72-812e74a3a27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dward Domansky" initials="ED" lastIdx="23" clrIdx="0">
    <p:extLst>
      <p:ext uri="{19B8F6BF-5375-455C-9EA6-DF929625EA0E}">
        <p15:presenceInfo xmlns:p15="http://schemas.microsoft.com/office/powerpoint/2012/main" userId="c1d014d56917117a" providerId="Windows Live"/>
      </p:ext>
    </p:extLst>
  </p:cmAuthor>
  <p:cmAuthor id="2" name="Graham, Halee" initials="GH" lastIdx="2" clrIdx="1">
    <p:extLst>
      <p:ext uri="{19B8F6BF-5375-455C-9EA6-DF929625EA0E}">
        <p15:presenceInfo xmlns:p15="http://schemas.microsoft.com/office/powerpoint/2012/main" userId="S::halee.graham@changehealthcare.com::a9d37d62-2eaa-4539-bf16-a90a563e1a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C6FF"/>
    <a:srgbClr val="46EA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1727" autoAdjust="0"/>
  </p:normalViewPr>
  <p:slideViewPr>
    <p:cSldViewPr snapToGrid="0">
      <p:cViewPr varScale="1">
        <p:scale>
          <a:sx n="102" d="100"/>
          <a:sy n="102" d="100"/>
        </p:scale>
        <p:origin x="96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414549-6273-4176-9DFB-B0645F428854}"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B02A7506-4ACB-420D-B970-A073022BC6CF}">
      <dgm:prSet phldrT="[Text]" custT="1"/>
      <dgm:spPr/>
      <dgm:t>
        <a:bodyPr/>
        <a:lstStyle/>
        <a:p>
          <a:r>
            <a:rPr lang="en-US" sz="2400" dirty="0">
              <a:latin typeface="Century Gothic" panose="020B0502020202020204" pitchFamily="34" charset="0"/>
            </a:rPr>
            <a:t>Lower cost per     chart</a:t>
          </a:r>
        </a:p>
      </dgm:t>
    </dgm:pt>
    <dgm:pt modelId="{3983AAE6-9AAD-4BB9-ACEC-638AC79F692F}" type="parTrans" cxnId="{54B8C604-BAB9-4E79-9676-FDC2EC0D1F51}">
      <dgm:prSet/>
      <dgm:spPr/>
      <dgm:t>
        <a:bodyPr/>
        <a:lstStyle/>
        <a:p>
          <a:endParaRPr lang="en-US"/>
        </a:p>
      </dgm:t>
    </dgm:pt>
    <dgm:pt modelId="{5CCA8B00-40CE-4172-AAA6-8BCB3C9982F2}" type="sibTrans" cxnId="{54B8C604-BAB9-4E79-9676-FDC2EC0D1F51}">
      <dgm:prSet/>
      <dgm:spPr/>
      <dgm:t>
        <a:bodyPr/>
        <a:lstStyle/>
        <a:p>
          <a:endParaRPr lang="en-US"/>
        </a:p>
      </dgm:t>
    </dgm:pt>
    <dgm:pt modelId="{832009F9-24A2-4CC5-8A2F-AB4E0ED76B5C}">
      <dgm:prSet phldrT="[Text]"/>
      <dgm:spPr/>
      <dgm:t>
        <a:bodyPr/>
        <a:lstStyle/>
        <a:p>
          <a:r>
            <a:rPr lang="en-US" dirty="0">
              <a:latin typeface="Century Gothic" panose="020B0502020202020204" pitchFamily="34" charset="0"/>
            </a:rPr>
            <a:t>Even more chart requests</a:t>
          </a:r>
        </a:p>
      </dgm:t>
    </dgm:pt>
    <dgm:pt modelId="{76DD762A-AE02-4B22-9158-D484D08B84E7}" type="parTrans" cxnId="{99A2F8EF-7A13-40E3-ACCE-C6B0BD052FD2}">
      <dgm:prSet/>
      <dgm:spPr/>
      <dgm:t>
        <a:bodyPr/>
        <a:lstStyle/>
        <a:p>
          <a:endParaRPr lang="en-US"/>
        </a:p>
      </dgm:t>
    </dgm:pt>
    <dgm:pt modelId="{3713A708-FBAD-4CF8-9E17-D2DD7AB25CEF}" type="sibTrans" cxnId="{99A2F8EF-7A13-40E3-ACCE-C6B0BD052FD2}">
      <dgm:prSet/>
      <dgm:spPr/>
      <dgm:t>
        <a:bodyPr/>
        <a:lstStyle/>
        <a:p>
          <a:endParaRPr lang="en-US"/>
        </a:p>
      </dgm:t>
    </dgm:pt>
    <dgm:pt modelId="{C3476196-5ED5-4AC5-8DF4-E437238202E2}">
      <dgm:prSet phldrT="[Text]"/>
      <dgm:spPr/>
      <dgm:t>
        <a:bodyPr/>
        <a:lstStyle/>
        <a:p>
          <a:r>
            <a:rPr lang="en-US" dirty="0">
              <a:latin typeface="Century Gothic" panose="020B0502020202020204" pitchFamily="34" charset="0"/>
            </a:rPr>
            <a:t>Demand- based pricing</a:t>
          </a:r>
        </a:p>
      </dgm:t>
    </dgm:pt>
    <dgm:pt modelId="{8E822CA3-2D16-4578-8908-49CDD0BB05FB}" type="parTrans" cxnId="{B29F5896-0754-43A7-9864-DD9EDD53A378}">
      <dgm:prSet/>
      <dgm:spPr/>
      <dgm:t>
        <a:bodyPr/>
        <a:lstStyle/>
        <a:p>
          <a:endParaRPr lang="en-US"/>
        </a:p>
      </dgm:t>
    </dgm:pt>
    <dgm:pt modelId="{101B89F4-139D-4A64-B979-C018CD756E6C}" type="sibTrans" cxnId="{B29F5896-0754-43A7-9864-DD9EDD53A378}">
      <dgm:prSet/>
      <dgm:spPr/>
      <dgm:t>
        <a:bodyPr/>
        <a:lstStyle/>
        <a:p>
          <a:endParaRPr lang="en-US"/>
        </a:p>
      </dgm:t>
    </dgm:pt>
    <dgm:pt modelId="{E9F3A21B-F344-472F-839D-AAF8406C98ED}">
      <dgm:prSet phldrT="[Text]" custT="1"/>
      <dgm:spPr/>
      <dgm:t>
        <a:bodyPr/>
        <a:lstStyle/>
        <a:p>
          <a:r>
            <a:rPr lang="en-US" sz="2400" dirty="0">
              <a:latin typeface="Century Gothic" panose="020B0502020202020204" pitchFamily="34" charset="0"/>
            </a:rPr>
            <a:t>More chart requests</a:t>
          </a:r>
          <a:r>
            <a:rPr lang="en-US" sz="2500" dirty="0"/>
            <a:t>	</a:t>
          </a:r>
        </a:p>
      </dgm:t>
    </dgm:pt>
    <dgm:pt modelId="{ABF2A140-98FA-41D2-9AF9-3FA5F925FCCC}" type="parTrans" cxnId="{E3F7ADF6-C588-43F2-8096-177EA0264DDD}">
      <dgm:prSet/>
      <dgm:spPr/>
      <dgm:t>
        <a:bodyPr/>
        <a:lstStyle/>
        <a:p>
          <a:endParaRPr lang="en-US"/>
        </a:p>
      </dgm:t>
    </dgm:pt>
    <dgm:pt modelId="{215F2727-F6FC-45CE-A44C-793C74DC953B}" type="sibTrans" cxnId="{E3F7ADF6-C588-43F2-8096-177EA0264DDD}">
      <dgm:prSet/>
      <dgm:spPr/>
      <dgm:t>
        <a:bodyPr/>
        <a:lstStyle/>
        <a:p>
          <a:endParaRPr lang="en-US"/>
        </a:p>
      </dgm:t>
    </dgm:pt>
    <dgm:pt modelId="{528F02B0-9C1B-4648-BE46-EA9359821897}" type="pres">
      <dgm:prSet presAssocID="{C7414549-6273-4176-9DFB-B0645F428854}" presName="cycle" presStyleCnt="0">
        <dgm:presLayoutVars>
          <dgm:dir/>
          <dgm:resizeHandles val="exact"/>
        </dgm:presLayoutVars>
      </dgm:prSet>
      <dgm:spPr/>
    </dgm:pt>
    <dgm:pt modelId="{7F6A54EA-D41F-4002-BAA0-BDB8629BB023}" type="pres">
      <dgm:prSet presAssocID="{B02A7506-4ACB-420D-B970-A073022BC6CF}" presName="dummy" presStyleCnt="0"/>
      <dgm:spPr/>
    </dgm:pt>
    <dgm:pt modelId="{1A0764C0-4200-4A69-9349-FC24F1756668}" type="pres">
      <dgm:prSet presAssocID="{B02A7506-4ACB-420D-B970-A073022BC6CF}" presName="node" presStyleLbl="revTx" presStyleIdx="0" presStyleCnt="4">
        <dgm:presLayoutVars>
          <dgm:bulletEnabled val="1"/>
        </dgm:presLayoutVars>
      </dgm:prSet>
      <dgm:spPr/>
    </dgm:pt>
    <dgm:pt modelId="{949F786E-096B-49E7-ABA6-B8DA697993D2}" type="pres">
      <dgm:prSet presAssocID="{5CCA8B00-40CE-4172-AAA6-8BCB3C9982F2}" presName="sibTrans" presStyleLbl="node1" presStyleIdx="0" presStyleCnt="4"/>
      <dgm:spPr/>
    </dgm:pt>
    <dgm:pt modelId="{EA3DFC06-443F-48D2-8361-EC35F86F5E5B}" type="pres">
      <dgm:prSet presAssocID="{832009F9-24A2-4CC5-8A2F-AB4E0ED76B5C}" presName="dummy" presStyleCnt="0"/>
      <dgm:spPr/>
    </dgm:pt>
    <dgm:pt modelId="{D36E794D-111C-495C-8BDF-B0F7ADFD534B}" type="pres">
      <dgm:prSet presAssocID="{832009F9-24A2-4CC5-8A2F-AB4E0ED76B5C}" presName="node" presStyleLbl="revTx" presStyleIdx="1" presStyleCnt="4">
        <dgm:presLayoutVars>
          <dgm:bulletEnabled val="1"/>
        </dgm:presLayoutVars>
      </dgm:prSet>
      <dgm:spPr/>
    </dgm:pt>
    <dgm:pt modelId="{9B30253B-4205-4B65-826C-CC04588EE643}" type="pres">
      <dgm:prSet presAssocID="{3713A708-FBAD-4CF8-9E17-D2DD7AB25CEF}" presName="sibTrans" presStyleLbl="node1" presStyleIdx="1" presStyleCnt="4"/>
      <dgm:spPr/>
    </dgm:pt>
    <dgm:pt modelId="{6176F51E-8598-46CC-9819-9D5BEFB3A5B5}" type="pres">
      <dgm:prSet presAssocID="{C3476196-5ED5-4AC5-8DF4-E437238202E2}" presName="dummy" presStyleCnt="0"/>
      <dgm:spPr/>
    </dgm:pt>
    <dgm:pt modelId="{FC3B6A59-19E1-44C0-AD6E-F4A5A9AB14D2}" type="pres">
      <dgm:prSet presAssocID="{C3476196-5ED5-4AC5-8DF4-E437238202E2}" presName="node" presStyleLbl="revTx" presStyleIdx="2" presStyleCnt="4">
        <dgm:presLayoutVars>
          <dgm:bulletEnabled val="1"/>
        </dgm:presLayoutVars>
      </dgm:prSet>
      <dgm:spPr/>
    </dgm:pt>
    <dgm:pt modelId="{003354CD-661F-4A3B-BCC0-2BBF944A78EE}" type="pres">
      <dgm:prSet presAssocID="{101B89F4-139D-4A64-B979-C018CD756E6C}" presName="sibTrans" presStyleLbl="node1" presStyleIdx="2" presStyleCnt="4"/>
      <dgm:spPr/>
    </dgm:pt>
    <dgm:pt modelId="{2CCA92C0-DFD1-47F9-8104-E23FB557E20A}" type="pres">
      <dgm:prSet presAssocID="{E9F3A21B-F344-472F-839D-AAF8406C98ED}" presName="dummy" presStyleCnt="0"/>
      <dgm:spPr/>
    </dgm:pt>
    <dgm:pt modelId="{311280DB-0E7B-4C2E-BD46-FA425DCABCEA}" type="pres">
      <dgm:prSet presAssocID="{E9F3A21B-F344-472F-839D-AAF8406C98ED}" presName="node" presStyleLbl="revTx" presStyleIdx="3" presStyleCnt="4">
        <dgm:presLayoutVars>
          <dgm:bulletEnabled val="1"/>
        </dgm:presLayoutVars>
      </dgm:prSet>
      <dgm:spPr/>
    </dgm:pt>
    <dgm:pt modelId="{24D8058E-16B0-4A0D-BBC3-4DE514606257}" type="pres">
      <dgm:prSet presAssocID="{215F2727-F6FC-45CE-A44C-793C74DC953B}" presName="sibTrans" presStyleLbl="node1" presStyleIdx="3" presStyleCnt="4"/>
      <dgm:spPr/>
    </dgm:pt>
  </dgm:ptLst>
  <dgm:cxnLst>
    <dgm:cxn modelId="{54B8C604-BAB9-4E79-9676-FDC2EC0D1F51}" srcId="{C7414549-6273-4176-9DFB-B0645F428854}" destId="{B02A7506-4ACB-420D-B970-A073022BC6CF}" srcOrd="0" destOrd="0" parTransId="{3983AAE6-9AAD-4BB9-ACEC-638AC79F692F}" sibTransId="{5CCA8B00-40CE-4172-AAA6-8BCB3C9982F2}"/>
    <dgm:cxn modelId="{34FBAF07-CBFC-4745-9CD3-417CFFE2FD13}" type="presOf" srcId="{E9F3A21B-F344-472F-839D-AAF8406C98ED}" destId="{311280DB-0E7B-4C2E-BD46-FA425DCABCEA}" srcOrd="0" destOrd="0" presId="urn:microsoft.com/office/officeart/2005/8/layout/cycle1"/>
    <dgm:cxn modelId="{0FFA4120-3F01-448E-B025-D1F31DE87922}" type="presOf" srcId="{B02A7506-4ACB-420D-B970-A073022BC6CF}" destId="{1A0764C0-4200-4A69-9349-FC24F1756668}" srcOrd="0" destOrd="0" presId="urn:microsoft.com/office/officeart/2005/8/layout/cycle1"/>
    <dgm:cxn modelId="{6216A420-373C-47B0-BB1E-FFB07772EE00}" type="presOf" srcId="{832009F9-24A2-4CC5-8A2F-AB4E0ED76B5C}" destId="{D36E794D-111C-495C-8BDF-B0F7ADFD534B}" srcOrd="0" destOrd="0" presId="urn:microsoft.com/office/officeart/2005/8/layout/cycle1"/>
    <dgm:cxn modelId="{9C1D385D-53B1-4DE3-A8F6-2EB33E79D81A}" type="presOf" srcId="{C7414549-6273-4176-9DFB-B0645F428854}" destId="{528F02B0-9C1B-4648-BE46-EA9359821897}" srcOrd="0" destOrd="0" presId="urn:microsoft.com/office/officeart/2005/8/layout/cycle1"/>
    <dgm:cxn modelId="{5E8E9564-D84A-46C4-97BC-970724190B3B}" type="presOf" srcId="{3713A708-FBAD-4CF8-9E17-D2DD7AB25CEF}" destId="{9B30253B-4205-4B65-826C-CC04588EE643}" srcOrd="0" destOrd="0" presId="urn:microsoft.com/office/officeart/2005/8/layout/cycle1"/>
    <dgm:cxn modelId="{C2B74865-08B3-488D-AB4A-67661A286C0E}" type="presOf" srcId="{101B89F4-139D-4A64-B979-C018CD756E6C}" destId="{003354CD-661F-4A3B-BCC0-2BBF944A78EE}" srcOrd="0" destOrd="0" presId="urn:microsoft.com/office/officeart/2005/8/layout/cycle1"/>
    <dgm:cxn modelId="{3D476C51-EF7F-45F0-855A-E8D13C6A9B5C}" type="presOf" srcId="{5CCA8B00-40CE-4172-AAA6-8BCB3C9982F2}" destId="{949F786E-096B-49E7-ABA6-B8DA697993D2}" srcOrd="0" destOrd="0" presId="urn:microsoft.com/office/officeart/2005/8/layout/cycle1"/>
    <dgm:cxn modelId="{B29F5896-0754-43A7-9864-DD9EDD53A378}" srcId="{C7414549-6273-4176-9DFB-B0645F428854}" destId="{C3476196-5ED5-4AC5-8DF4-E437238202E2}" srcOrd="2" destOrd="0" parTransId="{8E822CA3-2D16-4578-8908-49CDD0BB05FB}" sibTransId="{101B89F4-139D-4A64-B979-C018CD756E6C}"/>
    <dgm:cxn modelId="{A5D42DDA-F755-479E-996E-33A564C3EAC5}" type="presOf" srcId="{C3476196-5ED5-4AC5-8DF4-E437238202E2}" destId="{FC3B6A59-19E1-44C0-AD6E-F4A5A9AB14D2}" srcOrd="0" destOrd="0" presId="urn:microsoft.com/office/officeart/2005/8/layout/cycle1"/>
    <dgm:cxn modelId="{99A2F8EF-7A13-40E3-ACCE-C6B0BD052FD2}" srcId="{C7414549-6273-4176-9DFB-B0645F428854}" destId="{832009F9-24A2-4CC5-8A2F-AB4E0ED76B5C}" srcOrd="1" destOrd="0" parTransId="{76DD762A-AE02-4B22-9158-D484D08B84E7}" sibTransId="{3713A708-FBAD-4CF8-9E17-D2DD7AB25CEF}"/>
    <dgm:cxn modelId="{5578F6F2-268A-434F-8DE6-0C37A54A82B8}" type="presOf" srcId="{215F2727-F6FC-45CE-A44C-793C74DC953B}" destId="{24D8058E-16B0-4A0D-BBC3-4DE514606257}" srcOrd="0" destOrd="0" presId="urn:microsoft.com/office/officeart/2005/8/layout/cycle1"/>
    <dgm:cxn modelId="{E3F7ADF6-C588-43F2-8096-177EA0264DDD}" srcId="{C7414549-6273-4176-9DFB-B0645F428854}" destId="{E9F3A21B-F344-472F-839D-AAF8406C98ED}" srcOrd="3" destOrd="0" parTransId="{ABF2A140-98FA-41D2-9AF9-3FA5F925FCCC}" sibTransId="{215F2727-F6FC-45CE-A44C-793C74DC953B}"/>
    <dgm:cxn modelId="{494E9C3B-A500-4DCC-8D3A-B3627A25B3DC}" type="presParOf" srcId="{528F02B0-9C1B-4648-BE46-EA9359821897}" destId="{7F6A54EA-D41F-4002-BAA0-BDB8629BB023}" srcOrd="0" destOrd="0" presId="urn:microsoft.com/office/officeart/2005/8/layout/cycle1"/>
    <dgm:cxn modelId="{7E5D382E-7569-4CD5-B281-AF410E7E0FC4}" type="presParOf" srcId="{528F02B0-9C1B-4648-BE46-EA9359821897}" destId="{1A0764C0-4200-4A69-9349-FC24F1756668}" srcOrd="1" destOrd="0" presId="urn:microsoft.com/office/officeart/2005/8/layout/cycle1"/>
    <dgm:cxn modelId="{1DEF4B7D-5EB5-49D0-B027-5C18C432BE8A}" type="presParOf" srcId="{528F02B0-9C1B-4648-BE46-EA9359821897}" destId="{949F786E-096B-49E7-ABA6-B8DA697993D2}" srcOrd="2" destOrd="0" presId="urn:microsoft.com/office/officeart/2005/8/layout/cycle1"/>
    <dgm:cxn modelId="{BED8DBB6-C34C-41FE-84D1-2D1388BBFB34}" type="presParOf" srcId="{528F02B0-9C1B-4648-BE46-EA9359821897}" destId="{EA3DFC06-443F-48D2-8361-EC35F86F5E5B}" srcOrd="3" destOrd="0" presId="urn:microsoft.com/office/officeart/2005/8/layout/cycle1"/>
    <dgm:cxn modelId="{354F99DE-9CCE-4895-8545-7DB20368475E}" type="presParOf" srcId="{528F02B0-9C1B-4648-BE46-EA9359821897}" destId="{D36E794D-111C-495C-8BDF-B0F7ADFD534B}" srcOrd="4" destOrd="0" presId="urn:microsoft.com/office/officeart/2005/8/layout/cycle1"/>
    <dgm:cxn modelId="{9F1242F4-361E-46BE-A591-F6C86568FB48}" type="presParOf" srcId="{528F02B0-9C1B-4648-BE46-EA9359821897}" destId="{9B30253B-4205-4B65-826C-CC04588EE643}" srcOrd="5" destOrd="0" presId="urn:microsoft.com/office/officeart/2005/8/layout/cycle1"/>
    <dgm:cxn modelId="{644CEF0A-1FD9-44EB-915F-E793E7BFEBB7}" type="presParOf" srcId="{528F02B0-9C1B-4648-BE46-EA9359821897}" destId="{6176F51E-8598-46CC-9819-9D5BEFB3A5B5}" srcOrd="6" destOrd="0" presId="urn:microsoft.com/office/officeart/2005/8/layout/cycle1"/>
    <dgm:cxn modelId="{986D4B1A-7276-40FC-A3CA-7EDDF64C896E}" type="presParOf" srcId="{528F02B0-9C1B-4648-BE46-EA9359821897}" destId="{FC3B6A59-19E1-44C0-AD6E-F4A5A9AB14D2}" srcOrd="7" destOrd="0" presId="urn:microsoft.com/office/officeart/2005/8/layout/cycle1"/>
    <dgm:cxn modelId="{AEBB61F2-82BB-4DA9-ACFD-F038590F3F9A}" type="presParOf" srcId="{528F02B0-9C1B-4648-BE46-EA9359821897}" destId="{003354CD-661F-4A3B-BCC0-2BBF944A78EE}" srcOrd="8" destOrd="0" presId="urn:microsoft.com/office/officeart/2005/8/layout/cycle1"/>
    <dgm:cxn modelId="{59D617D9-D29E-470E-A7F3-C762727F3342}" type="presParOf" srcId="{528F02B0-9C1B-4648-BE46-EA9359821897}" destId="{2CCA92C0-DFD1-47F9-8104-E23FB557E20A}" srcOrd="9" destOrd="0" presId="urn:microsoft.com/office/officeart/2005/8/layout/cycle1"/>
    <dgm:cxn modelId="{95B29440-0AED-4640-960A-79BB465152A4}" type="presParOf" srcId="{528F02B0-9C1B-4648-BE46-EA9359821897}" destId="{311280DB-0E7B-4C2E-BD46-FA425DCABCEA}" srcOrd="10" destOrd="0" presId="urn:microsoft.com/office/officeart/2005/8/layout/cycle1"/>
    <dgm:cxn modelId="{51BB8096-6CD1-4893-BFFA-9742164900F4}" type="presParOf" srcId="{528F02B0-9C1B-4648-BE46-EA9359821897}" destId="{24D8058E-16B0-4A0D-BBC3-4DE514606257}" srcOrd="11" destOrd="0" presId="urn:microsoft.com/office/officeart/2005/8/layout/cycle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764C0-4200-4A69-9349-FC24F1756668}">
      <dsp:nvSpPr>
        <dsp:cNvPr id="0" name=""/>
        <dsp:cNvSpPr/>
      </dsp:nvSpPr>
      <dsp:spPr>
        <a:xfrm>
          <a:off x="3374730" y="90852"/>
          <a:ext cx="1445739" cy="1445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entury Gothic" panose="020B0502020202020204" pitchFamily="34" charset="0"/>
            </a:rPr>
            <a:t>Lower cost per     chart</a:t>
          </a:r>
        </a:p>
      </dsp:txBody>
      <dsp:txXfrm>
        <a:off x="3374730" y="90852"/>
        <a:ext cx="1445739" cy="1445739"/>
      </dsp:txXfrm>
    </dsp:sp>
    <dsp:sp modelId="{949F786E-096B-49E7-ABA6-B8DA697993D2}">
      <dsp:nvSpPr>
        <dsp:cNvPr id="0" name=""/>
        <dsp:cNvSpPr/>
      </dsp:nvSpPr>
      <dsp:spPr>
        <a:xfrm>
          <a:off x="826239" y="-566"/>
          <a:ext cx="4085649" cy="4085649"/>
        </a:xfrm>
        <a:prstGeom prst="circularArrow">
          <a:avLst>
            <a:gd name="adj1" fmla="val 6900"/>
            <a:gd name="adj2" fmla="val 465207"/>
            <a:gd name="adj3" fmla="val 550028"/>
            <a:gd name="adj4" fmla="val 20584766"/>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6E794D-111C-495C-8BDF-B0F7ADFD534B}">
      <dsp:nvSpPr>
        <dsp:cNvPr id="0" name=""/>
        <dsp:cNvSpPr/>
      </dsp:nvSpPr>
      <dsp:spPr>
        <a:xfrm>
          <a:off x="3374730" y="2547924"/>
          <a:ext cx="1445739" cy="1445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Century Gothic" panose="020B0502020202020204" pitchFamily="34" charset="0"/>
            </a:rPr>
            <a:t>Even more chart requests</a:t>
          </a:r>
        </a:p>
      </dsp:txBody>
      <dsp:txXfrm>
        <a:off x="3374730" y="2547924"/>
        <a:ext cx="1445739" cy="1445739"/>
      </dsp:txXfrm>
    </dsp:sp>
    <dsp:sp modelId="{9B30253B-4205-4B65-826C-CC04588EE643}">
      <dsp:nvSpPr>
        <dsp:cNvPr id="0" name=""/>
        <dsp:cNvSpPr/>
      </dsp:nvSpPr>
      <dsp:spPr>
        <a:xfrm>
          <a:off x="826239" y="-566"/>
          <a:ext cx="4085649" cy="4085649"/>
        </a:xfrm>
        <a:prstGeom prst="circularArrow">
          <a:avLst>
            <a:gd name="adj1" fmla="val 6900"/>
            <a:gd name="adj2" fmla="val 465207"/>
            <a:gd name="adj3" fmla="val 5950028"/>
            <a:gd name="adj4" fmla="val 4384766"/>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3B6A59-19E1-44C0-AD6E-F4A5A9AB14D2}">
      <dsp:nvSpPr>
        <dsp:cNvPr id="0" name=""/>
        <dsp:cNvSpPr/>
      </dsp:nvSpPr>
      <dsp:spPr>
        <a:xfrm>
          <a:off x="917658" y="2547924"/>
          <a:ext cx="1445739" cy="1445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latin typeface="Century Gothic" panose="020B0502020202020204" pitchFamily="34" charset="0"/>
            </a:rPr>
            <a:t>Demand- based pricing</a:t>
          </a:r>
        </a:p>
      </dsp:txBody>
      <dsp:txXfrm>
        <a:off x="917658" y="2547924"/>
        <a:ext cx="1445739" cy="1445739"/>
      </dsp:txXfrm>
    </dsp:sp>
    <dsp:sp modelId="{003354CD-661F-4A3B-BCC0-2BBF944A78EE}">
      <dsp:nvSpPr>
        <dsp:cNvPr id="0" name=""/>
        <dsp:cNvSpPr/>
      </dsp:nvSpPr>
      <dsp:spPr>
        <a:xfrm>
          <a:off x="826239" y="-566"/>
          <a:ext cx="4085649" cy="4085649"/>
        </a:xfrm>
        <a:prstGeom prst="circularArrow">
          <a:avLst>
            <a:gd name="adj1" fmla="val 6900"/>
            <a:gd name="adj2" fmla="val 465207"/>
            <a:gd name="adj3" fmla="val 11350028"/>
            <a:gd name="adj4" fmla="val 9784766"/>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1280DB-0E7B-4C2E-BD46-FA425DCABCEA}">
      <dsp:nvSpPr>
        <dsp:cNvPr id="0" name=""/>
        <dsp:cNvSpPr/>
      </dsp:nvSpPr>
      <dsp:spPr>
        <a:xfrm>
          <a:off x="917658" y="90852"/>
          <a:ext cx="1445739" cy="1445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Century Gothic" panose="020B0502020202020204" pitchFamily="34" charset="0"/>
            </a:rPr>
            <a:t>More chart requests</a:t>
          </a:r>
          <a:r>
            <a:rPr lang="en-US" sz="2500" kern="1200" dirty="0"/>
            <a:t>	</a:t>
          </a:r>
        </a:p>
      </dsp:txBody>
      <dsp:txXfrm>
        <a:off x="917658" y="90852"/>
        <a:ext cx="1445739" cy="1445739"/>
      </dsp:txXfrm>
    </dsp:sp>
    <dsp:sp modelId="{24D8058E-16B0-4A0D-BBC3-4DE514606257}">
      <dsp:nvSpPr>
        <dsp:cNvPr id="0" name=""/>
        <dsp:cNvSpPr/>
      </dsp:nvSpPr>
      <dsp:spPr>
        <a:xfrm>
          <a:off x="826239" y="-566"/>
          <a:ext cx="4085649" cy="4085649"/>
        </a:xfrm>
        <a:prstGeom prst="circularArrow">
          <a:avLst>
            <a:gd name="adj1" fmla="val 6900"/>
            <a:gd name="adj2" fmla="val 465207"/>
            <a:gd name="adj3" fmla="val 16750028"/>
            <a:gd name="adj4" fmla="val 15184766"/>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3" y="1"/>
            <a:ext cx="3077739" cy="471054"/>
          </a:xfrm>
          <a:prstGeom prst="rect">
            <a:avLst/>
          </a:prstGeom>
        </p:spPr>
        <p:txBody>
          <a:bodyPr vert="horz" lIns="94229" tIns="47114" rIns="94229" bIns="47114" rtlCol="0"/>
          <a:lstStyle>
            <a:lvl1pPr algn="r">
              <a:defRPr sz="1200"/>
            </a:lvl1pPr>
          </a:lstStyle>
          <a:p>
            <a:fld id="{14600AB1-8154-4A79-8809-6CCB119F20FC}" type="datetimeFigureOut">
              <a:rPr lang="en-US" smtClean="0"/>
              <a:t>1/21/2022</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71053"/>
          </a:xfrm>
          <a:prstGeom prst="rect">
            <a:avLst/>
          </a:prstGeom>
        </p:spPr>
        <p:txBody>
          <a:bodyPr vert="horz" lIns="94229" tIns="47114" rIns="94229" bIns="47114" rtlCol="0" anchor="b"/>
          <a:lstStyle>
            <a:lvl1pPr algn="r">
              <a:defRPr sz="1200"/>
            </a:lvl1pPr>
          </a:lstStyle>
          <a:p>
            <a:fld id="{54FD4D25-1F3B-4893-8A63-A1604A7C2B87}" type="slidenum">
              <a:rPr lang="en-US" smtClean="0"/>
              <a:t>‹#›</a:t>
            </a:fld>
            <a:endParaRPr lang="en-US" dirty="0"/>
          </a:p>
        </p:txBody>
      </p:sp>
    </p:spTree>
    <p:extLst>
      <p:ext uri="{BB962C8B-B14F-4D97-AF65-F5344CB8AC3E}">
        <p14:creationId xmlns:p14="http://schemas.microsoft.com/office/powerpoint/2010/main" val="46483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2289">
              <a:defRPr/>
            </a:pPr>
            <a:fld id="{76DACB96-E8D8-E844-8A69-88AC50610E61}" type="slidenum">
              <a:rPr lang="en-US">
                <a:solidFill>
                  <a:prstClr val="black"/>
                </a:solidFill>
                <a:latin typeface="Century Gothic Regular"/>
              </a:rPr>
              <a:pPr defTabSz="942289">
                <a:defRPr/>
              </a:pPr>
              <a:t>1</a:t>
            </a:fld>
            <a:endParaRPr lang="en-US" dirty="0">
              <a:solidFill>
                <a:prstClr val="black"/>
              </a:solidFill>
              <a:latin typeface="Century Gothic Regular"/>
            </a:endParaRPr>
          </a:p>
        </p:txBody>
      </p:sp>
    </p:spTree>
    <p:extLst>
      <p:ext uri="{BB962C8B-B14F-4D97-AF65-F5344CB8AC3E}">
        <p14:creationId xmlns:p14="http://schemas.microsoft.com/office/powerpoint/2010/main" val="2328353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a:t>
            </a:r>
          </a:p>
        </p:txBody>
      </p:sp>
      <p:sp>
        <p:nvSpPr>
          <p:cNvPr id="4" name="Slide Number Placeholder 3"/>
          <p:cNvSpPr>
            <a:spLocks noGrp="1"/>
          </p:cNvSpPr>
          <p:nvPr>
            <p:ph type="sldNum" sz="quarter" idx="5"/>
          </p:nvPr>
        </p:nvSpPr>
        <p:spPr/>
        <p:txBody>
          <a:bodyPr/>
          <a:lstStyle/>
          <a:p>
            <a:fld id="{54FD4D25-1F3B-4893-8A63-A1604A7C2B87}" type="slidenum">
              <a:rPr lang="en-US" smtClean="0"/>
              <a:t>2</a:t>
            </a:fld>
            <a:endParaRPr lang="en-US" dirty="0"/>
          </a:p>
        </p:txBody>
      </p:sp>
    </p:spTree>
    <p:extLst>
      <p:ext uri="{BB962C8B-B14F-4D97-AF65-F5344CB8AC3E}">
        <p14:creationId xmlns:p14="http://schemas.microsoft.com/office/powerpoint/2010/main" val="1809179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marR="0">
              <a:spcBef>
                <a:spcPts val="60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ROB</a:t>
            </a:r>
          </a:p>
          <a:p>
            <a:pPr marL="914400" marR="0">
              <a:spcBef>
                <a:spcPts val="60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More than 100 million medical record requests are made to healthcare providers every year. Despite the widespread use of electronic health record (EHR) systems, 90% of those requests are fulfilled using manual methods such as traditional paper, mail, or facsimile. </a:t>
            </a:r>
          </a:p>
          <a:p>
            <a:pPr marL="914400" marR="0">
              <a:spcBef>
                <a:spcPts val="60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There are 1,062,205 professionally active physicians in the U.S. in 2021, according to statistia.com. This means there is an average of 100 medical record requests made per physician per year. </a:t>
            </a:r>
          </a:p>
          <a:p>
            <a:pPr marL="914400" marR="0">
              <a:spcBef>
                <a:spcPts val="60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There are 333,516,610 civilians in the U.S., as of 2021, according to the U.S. census bureau, and as of 2019, there were 27.8 physicians directly involved in patient care per 10,000 civilians. This means there are roughly 300 patients attributed to each provider. However, certain studies have concluded primary care providers experience ranges in patient panel attribution from 1,000-2,500 members per provider. These assumptions become very important as we work to quantify value levers at the provider NPI level. </a:t>
            </a:r>
          </a:p>
          <a:p>
            <a:pPr marL="914400" marR="0">
              <a:spcBef>
                <a:spcPts val="600"/>
              </a:spcBef>
              <a:spcAft>
                <a:spcPts val="0"/>
              </a:spcAft>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Without digital exchange of clinical data to support payment and healthcare operations, providers and their staff may eventually burn out as the volume of requests increase over time. </a:t>
            </a:r>
          </a:p>
        </p:txBody>
      </p:sp>
      <p:sp>
        <p:nvSpPr>
          <p:cNvPr id="4" name="Slide Number Placeholder 3"/>
          <p:cNvSpPr>
            <a:spLocks noGrp="1"/>
          </p:cNvSpPr>
          <p:nvPr>
            <p:ph type="sldNum" sz="quarter" idx="5"/>
          </p:nvPr>
        </p:nvSpPr>
        <p:spPr/>
        <p:txBody>
          <a:bodyPr/>
          <a:lstStyle/>
          <a:p>
            <a:pPr defTabSz="942289">
              <a:defRPr/>
            </a:pPr>
            <a:fld id="{76DACB96-E8D8-E844-8A69-88AC50610E61}" type="slidenum">
              <a:rPr lang="en-US">
                <a:solidFill>
                  <a:prstClr val="black"/>
                </a:solidFill>
                <a:latin typeface="Century Gothic Regular"/>
              </a:rPr>
              <a:pPr defTabSz="942289">
                <a:defRPr/>
              </a:pPr>
              <a:t>3</a:t>
            </a:fld>
            <a:endParaRPr lang="en-US" dirty="0">
              <a:solidFill>
                <a:prstClr val="black"/>
              </a:solidFill>
              <a:latin typeface="Century Gothic Regular"/>
            </a:endParaRPr>
          </a:p>
        </p:txBody>
      </p:sp>
    </p:spTree>
    <p:extLst>
      <p:ext uri="{BB962C8B-B14F-4D97-AF65-F5344CB8AC3E}">
        <p14:creationId xmlns:p14="http://schemas.microsoft.com/office/powerpoint/2010/main" val="197678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a:t>
            </a:r>
          </a:p>
          <a:p>
            <a:r>
              <a:rPr lang="en-US" sz="12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rPr>
              <a:t>&gt;$30 billion in overpayments for Medicare Advantage alone 2017-2019</a:t>
            </a: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742950" marR="0" lvl="1" indent="-285750">
              <a:spcBef>
                <a:spcPts val="600"/>
              </a:spcBef>
              <a:spcAft>
                <a:spcPts val="0"/>
              </a:spcAft>
              <a:buFont typeface="Courier New" panose="02070309020205020404" pitchFamily="49" charset="0"/>
              <a:buChar char="o"/>
            </a:pPr>
            <a:r>
              <a:rPr lang="en-US" sz="1200" b="1"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rPr>
              <a:t>½ STAR increment improvement on 30k members = $50M in additional annual revenue under Medicare Advantage from CMS without growing membership  </a:t>
            </a:r>
          </a:p>
          <a:p>
            <a:pPr marL="742950" marR="0" lvl="1" indent="-285750">
              <a:spcBef>
                <a:spcPts val="600"/>
              </a:spcBef>
              <a:spcAft>
                <a:spcPts val="0"/>
              </a:spcAft>
              <a:buFont typeface="Courier New" panose="02070309020205020404" pitchFamily="49" charset="0"/>
              <a:buChar char="o"/>
            </a:pPr>
            <a:r>
              <a:rPr lang="en-US" sz="12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rPr>
              <a:t>Medicare Advantage plans make up 40% of all Medicare in 2021</a:t>
            </a:r>
          </a:p>
          <a:p>
            <a:pPr marL="742950" marR="0" lvl="1" indent="-285750">
              <a:spcBef>
                <a:spcPts val="600"/>
              </a:spcBef>
              <a:spcAft>
                <a:spcPts val="0"/>
              </a:spcAft>
              <a:buFont typeface="Courier New" panose="02070309020205020404" pitchFamily="49" charset="0"/>
              <a:buChar char="o"/>
            </a:pPr>
            <a:r>
              <a:rPr lang="en-US" sz="12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rPr>
              <a:t>&gt;$26 billion in revenue uncollected by plans annually</a:t>
            </a:r>
          </a:p>
          <a:p>
            <a:endParaRPr lang="en-US" dirty="0"/>
          </a:p>
        </p:txBody>
      </p:sp>
      <p:sp>
        <p:nvSpPr>
          <p:cNvPr id="4" name="Slide Number Placeholder 3"/>
          <p:cNvSpPr>
            <a:spLocks noGrp="1"/>
          </p:cNvSpPr>
          <p:nvPr>
            <p:ph type="sldNum" sz="quarter" idx="5"/>
          </p:nvPr>
        </p:nvSpPr>
        <p:spPr/>
        <p:txBody>
          <a:bodyPr/>
          <a:lstStyle/>
          <a:p>
            <a:fld id="{54FD4D25-1F3B-4893-8A63-A1604A7C2B87}" type="slidenum">
              <a:rPr lang="en-US" smtClean="0"/>
              <a:t>4</a:t>
            </a:fld>
            <a:endParaRPr lang="en-US" dirty="0"/>
          </a:p>
        </p:txBody>
      </p:sp>
    </p:spTree>
    <p:extLst>
      <p:ext uri="{BB962C8B-B14F-4D97-AF65-F5344CB8AC3E}">
        <p14:creationId xmlns:p14="http://schemas.microsoft.com/office/powerpoint/2010/main" val="637422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ROB</a:t>
            </a:r>
          </a:p>
        </p:txBody>
      </p:sp>
      <p:sp>
        <p:nvSpPr>
          <p:cNvPr id="4" name="Slide Number Placeholder 3"/>
          <p:cNvSpPr>
            <a:spLocks noGrp="1"/>
          </p:cNvSpPr>
          <p:nvPr>
            <p:ph type="sldNum" sz="quarter" idx="5"/>
          </p:nvPr>
        </p:nvSpPr>
        <p:spPr/>
        <p:txBody>
          <a:bodyPr/>
          <a:lstStyle/>
          <a:p>
            <a:fld id="{54FD4D25-1F3B-4893-8A63-A1604A7C2B87}" type="slidenum">
              <a:rPr lang="en-US" smtClean="0"/>
              <a:t>5</a:t>
            </a:fld>
            <a:endParaRPr lang="en-US" dirty="0"/>
          </a:p>
        </p:txBody>
      </p:sp>
    </p:spTree>
    <p:extLst>
      <p:ext uri="{BB962C8B-B14F-4D97-AF65-F5344CB8AC3E}">
        <p14:creationId xmlns:p14="http://schemas.microsoft.com/office/powerpoint/2010/main" val="1334921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entury Gothic" panose="020B0502020202020204" pitchFamily="34" charset="0"/>
                <a:ea typeface="Times New Roman" panose="02020603050405020304" pitchFamily="18" charset="0"/>
                <a:cs typeface="Times New Roman" panose="02020603050405020304" pitchFamily="18" charset="0"/>
              </a:rPr>
              <a:t>ROB A conservative estimate is that at least 15 minutes per day of searching and securing medical records can be saved by leveraging an electronic clinical document exchange method. This additional 15 minutes, allows the physician to see one additional patient daily. One additional patient per day in a fee-for-service model results in a conservative $10,000 annually ($50 x 5 days x 40 weeks). In a practice with three physicians this would result in $30,000 of additional revenue annually. </a:t>
            </a:r>
          </a:p>
          <a:p>
            <a:endParaRPr lang="en-US" dirty="0"/>
          </a:p>
        </p:txBody>
      </p:sp>
      <p:sp>
        <p:nvSpPr>
          <p:cNvPr id="4" name="Slide Number Placeholder 3"/>
          <p:cNvSpPr>
            <a:spLocks noGrp="1"/>
          </p:cNvSpPr>
          <p:nvPr>
            <p:ph type="sldNum" sz="quarter" idx="5"/>
          </p:nvPr>
        </p:nvSpPr>
        <p:spPr/>
        <p:txBody>
          <a:bodyPr/>
          <a:lstStyle/>
          <a:p>
            <a:fld id="{54FD4D25-1F3B-4893-8A63-A1604A7C2B87}" type="slidenum">
              <a:rPr lang="en-US" smtClean="0"/>
              <a:t>6</a:t>
            </a:fld>
            <a:endParaRPr lang="en-US" dirty="0"/>
          </a:p>
        </p:txBody>
      </p:sp>
    </p:spTree>
    <p:extLst>
      <p:ext uri="{BB962C8B-B14F-4D97-AF65-F5344CB8AC3E}">
        <p14:creationId xmlns:p14="http://schemas.microsoft.com/office/powerpoint/2010/main" val="69584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GENEVIEVE</a:t>
            </a:r>
          </a:p>
        </p:txBody>
      </p:sp>
      <p:sp>
        <p:nvSpPr>
          <p:cNvPr id="4" name="Slide Number Placeholder 3"/>
          <p:cNvSpPr>
            <a:spLocks noGrp="1"/>
          </p:cNvSpPr>
          <p:nvPr>
            <p:ph type="sldNum" sz="quarter" idx="5"/>
          </p:nvPr>
        </p:nvSpPr>
        <p:spPr/>
        <p:txBody>
          <a:bodyPr/>
          <a:lstStyle/>
          <a:p>
            <a:fld id="{54FD4D25-1F3B-4893-8A63-A1604A7C2B87}" type="slidenum">
              <a:rPr lang="en-US" smtClean="0"/>
              <a:t>7</a:t>
            </a:fld>
            <a:endParaRPr lang="en-US" dirty="0"/>
          </a:p>
        </p:txBody>
      </p:sp>
    </p:spTree>
    <p:extLst>
      <p:ext uri="{BB962C8B-B14F-4D97-AF65-F5344CB8AC3E}">
        <p14:creationId xmlns:p14="http://schemas.microsoft.com/office/powerpoint/2010/main" val="119681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GENEVIEVE</a:t>
            </a:r>
          </a:p>
        </p:txBody>
      </p:sp>
      <p:sp>
        <p:nvSpPr>
          <p:cNvPr id="4" name="Slide Number Placeholder 3"/>
          <p:cNvSpPr>
            <a:spLocks noGrp="1"/>
          </p:cNvSpPr>
          <p:nvPr>
            <p:ph type="sldNum" sz="quarter" idx="5"/>
          </p:nvPr>
        </p:nvSpPr>
        <p:spPr/>
        <p:txBody>
          <a:bodyPr/>
          <a:lstStyle/>
          <a:p>
            <a:fld id="{76DACB96-E8D8-E844-8A69-88AC50610E61}" type="slidenum">
              <a:rPr lang="en-US" smtClean="0"/>
              <a:pPr/>
              <a:t>8</a:t>
            </a:fld>
            <a:endParaRPr lang="en-US" dirty="0"/>
          </a:p>
        </p:txBody>
      </p:sp>
    </p:spTree>
    <p:extLst>
      <p:ext uri="{BB962C8B-B14F-4D97-AF65-F5344CB8AC3E}">
        <p14:creationId xmlns:p14="http://schemas.microsoft.com/office/powerpoint/2010/main" val="40588993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blue">
    <p:bg>
      <p:bgPr>
        <a:solidFill>
          <a:schemeClr val="accent1">
            <a:lumMod val="75000"/>
          </a:schemeClr>
        </a:solidFill>
        <a:effectLst/>
      </p:bgPr>
    </p:bg>
    <p:spTree>
      <p:nvGrpSpPr>
        <p:cNvPr id="1" name=""/>
        <p:cNvGrpSpPr/>
        <p:nvPr/>
      </p:nvGrpSpPr>
      <p:grpSpPr>
        <a:xfrm>
          <a:off x="0" y="0"/>
          <a:ext cx="0" cy="0"/>
          <a:chOff x="0" y="0"/>
          <a:chExt cx="0" cy="0"/>
        </a:xfrm>
      </p:grpSpPr>
      <p:sp>
        <p:nvSpPr>
          <p:cNvPr id="8" name="Rectangle 7"/>
          <p:cNvSpPr/>
          <p:nvPr userDrawn="1"/>
        </p:nvSpPr>
        <p:spPr>
          <a:xfrm>
            <a:off x="0" y="5638795"/>
            <a:ext cx="12192000" cy="121920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Century Gothic" pitchFamily="34" charset="0"/>
            </a:endParaRPr>
          </a:p>
        </p:txBody>
      </p:sp>
      <p:sp>
        <p:nvSpPr>
          <p:cNvPr id="11" name="Text Placeholder 22"/>
          <p:cNvSpPr>
            <a:spLocks noGrp="1"/>
          </p:cNvSpPr>
          <p:nvPr>
            <p:ph type="body" sz="quarter" idx="12" hasCustomPrompt="1"/>
          </p:nvPr>
        </p:nvSpPr>
        <p:spPr bwMode="gray">
          <a:xfrm>
            <a:off x="676655" y="3590903"/>
            <a:ext cx="10731663" cy="495300"/>
          </a:xfrm>
          <a:prstGeom prst="rect">
            <a:avLst/>
          </a:prstGeom>
        </p:spPr>
        <p:txBody>
          <a:bodyPr>
            <a:noAutofit/>
          </a:bodyPr>
          <a:lstStyle>
            <a:lvl1pPr>
              <a:spcBef>
                <a:spcPts val="300"/>
              </a:spcBef>
              <a:spcAft>
                <a:spcPts val="600"/>
              </a:spcAft>
              <a:buFontTx/>
              <a:buNone/>
              <a:defRPr sz="2000" baseline="0">
                <a:solidFill>
                  <a:schemeClr val="bg1"/>
                </a:solidFill>
              </a:defRPr>
            </a:lvl1pPr>
          </a:lstStyle>
          <a:p>
            <a:pPr lvl="0"/>
            <a:r>
              <a:rPr lang="en-US"/>
              <a:t>The sub-headline would go here </a:t>
            </a:r>
          </a:p>
        </p:txBody>
      </p:sp>
      <p:sp>
        <p:nvSpPr>
          <p:cNvPr id="12" name="Text Placeholder 7"/>
          <p:cNvSpPr>
            <a:spLocks noGrp="1"/>
          </p:cNvSpPr>
          <p:nvPr>
            <p:ph type="body" sz="quarter" idx="13" hasCustomPrompt="1"/>
          </p:nvPr>
        </p:nvSpPr>
        <p:spPr bwMode="gray">
          <a:xfrm>
            <a:off x="889193" y="5226009"/>
            <a:ext cx="1562181" cy="203200"/>
          </a:xfrm>
          <a:prstGeom prst="rect">
            <a:avLst/>
          </a:prstGeom>
          <a:ln>
            <a:noFill/>
          </a:ln>
        </p:spPr>
        <p:txBody>
          <a:bodyPr anchor="ctr" anchorCtr="0"/>
          <a:lstStyle>
            <a:lvl1pPr algn="ctr">
              <a:buFontTx/>
              <a:buNone/>
              <a:defRPr sz="1200" b="1" i="0" baseline="0">
                <a:solidFill>
                  <a:schemeClr val="bg1"/>
                </a:solidFill>
                <a:latin typeface="Century Gothic" charset="0"/>
                <a:ea typeface="Century Gothic" charset="0"/>
                <a:cs typeface="Century Gothic" charset="0"/>
              </a:defRPr>
            </a:lvl1pPr>
          </a:lstStyle>
          <a:p>
            <a:pPr lvl="0"/>
            <a:r>
              <a:rPr lang="en-US"/>
              <a:t>MM.DD.YYYY</a:t>
            </a:r>
          </a:p>
        </p:txBody>
      </p:sp>
      <p:sp>
        <p:nvSpPr>
          <p:cNvPr id="13" name="Title 1"/>
          <p:cNvSpPr>
            <a:spLocks noGrp="1"/>
          </p:cNvSpPr>
          <p:nvPr>
            <p:ph type="title" hasCustomPrompt="1"/>
          </p:nvPr>
        </p:nvSpPr>
        <p:spPr bwMode="gray">
          <a:xfrm>
            <a:off x="689652" y="1998290"/>
            <a:ext cx="10718215" cy="1468861"/>
          </a:xfrm>
        </p:spPr>
        <p:txBody>
          <a:bodyPr anchor="ctr"/>
          <a:lstStyle>
            <a:lvl1pPr>
              <a:defRPr sz="5000" cap="all" baseline="0">
                <a:solidFill>
                  <a:schemeClr val="bg1"/>
                </a:solidFill>
              </a:defRPr>
            </a:lvl1pPr>
          </a:lstStyle>
          <a:p>
            <a:pPr lvl="0"/>
            <a:r>
              <a:rPr lang="en-US"/>
              <a:t>This Is The Title Of The Presentation</a:t>
            </a:r>
          </a:p>
        </p:txBody>
      </p:sp>
      <p:cxnSp>
        <p:nvCxnSpPr>
          <p:cNvPr id="15" name="Straight Connector 14"/>
          <p:cNvCxnSpPr/>
          <p:nvPr userDrawn="1"/>
        </p:nvCxnSpPr>
        <p:spPr>
          <a:xfrm>
            <a:off x="2496802" y="5324763"/>
            <a:ext cx="9445796" cy="30907"/>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255857" y="5329454"/>
            <a:ext cx="611031"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C9DEF0BD-EED1-704F-94E5-9E660EB864B2}"/>
              </a:ext>
            </a:extLst>
          </p:cNvPr>
          <p:cNvSpPr txBox="1"/>
          <p:nvPr userDrawn="1"/>
        </p:nvSpPr>
        <p:spPr>
          <a:xfrm>
            <a:off x="164163" y="6494812"/>
            <a:ext cx="5957859" cy="215444"/>
          </a:xfrm>
          <a:prstGeom prst="rect">
            <a:avLst/>
          </a:prstGeom>
          <a:noFill/>
        </p:spPr>
        <p:txBody>
          <a:bodyPr wrap="square" rtlCol="0">
            <a:spAutoFit/>
          </a:bodyPr>
          <a:lstStyle/>
          <a:p>
            <a:r>
              <a:rPr lang="en-US" sz="800" kern="1200" dirty="0">
                <a:solidFill>
                  <a:schemeClr val="tx1"/>
                </a:solidFill>
                <a:effectLst/>
                <a:latin typeface="Century Gothic" panose="020B0502020202020204" pitchFamily="34" charset="0"/>
                <a:ea typeface="+mn-ea"/>
                <a:cs typeface="+mn-cs"/>
              </a:rPr>
              <a:t>© 2021 Change Healthcare LLC and/or one of its subsidiaries.  All Rights Reserved.</a:t>
            </a:r>
          </a:p>
        </p:txBody>
      </p:sp>
      <p:cxnSp>
        <p:nvCxnSpPr>
          <p:cNvPr id="30" name="Straight Connector 29"/>
          <p:cNvCxnSpPr/>
          <p:nvPr userDrawn="1"/>
        </p:nvCxnSpPr>
        <p:spPr>
          <a:xfrm flipH="1">
            <a:off x="243462" y="249189"/>
            <a:ext cx="11699136" cy="5"/>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11948538" y="249189"/>
            <a:ext cx="0" cy="5106481"/>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243461" y="249193"/>
            <a:ext cx="1" cy="507557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flipH="1">
            <a:off x="11073460" y="6468287"/>
            <a:ext cx="869138"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0AABB375-9055-9341-9880-04F8C2326E32}"/>
              </a:ext>
            </a:extLst>
          </p:cNvPr>
          <p:cNvPicPr>
            <a:picLocks noChangeAspect="1"/>
          </p:cNvPicPr>
          <p:nvPr userDrawn="1"/>
        </p:nvPicPr>
        <p:blipFill>
          <a:blip r:embed="rId2"/>
          <a:stretch>
            <a:fillRect/>
          </a:stretch>
        </p:blipFill>
        <p:spPr>
          <a:xfrm>
            <a:off x="10005520" y="5933655"/>
            <a:ext cx="1896438" cy="731571"/>
          </a:xfrm>
          <a:prstGeom prst="rect">
            <a:avLst/>
          </a:prstGeom>
        </p:spPr>
      </p:pic>
    </p:spTree>
    <p:extLst>
      <p:ext uri="{BB962C8B-B14F-4D97-AF65-F5344CB8AC3E}">
        <p14:creationId xmlns:p14="http://schemas.microsoft.com/office/powerpoint/2010/main" val="359721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Title ">
    <p:bg>
      <p:bgPr>
        <a:solidFill>
          <a:schemeClr val="bg1"/>
        </a:solidFill>
        <a:effectLst/>
      </p:bgPr>
    </p:bg>
    <p:spTree>
      <p:nvGrpSpPr>
        <p:cNvPr id="1" name=""/>
        <p:cNvGrpSpPr/>
        <p:nvPr/>
      </p:nvGrpSpPr>
      <p:grpSpPr>
        <a:xfrm>
          <a:off x="0" y="0"/>
          <a:ext cx="0" cy="0"/>
          <a:chOff x="0" y="0"/>
          <a:chExt cx="0" cy="0"/>
        </a:xfrm>
      </p:grpSpPr>
      <p:grpSp>
        <p:nvGrpSpPr>
          <p:cNvPr id="7" name="Group 6"/>
          <p:cNvGrpSpPr/>
          <p:nvPr userDrawn="1"/>
        </p:nvGrpSpPr>
        <p:grpSpPr>
          <a:xfrm>
            <a:off x="243462" y="1706134"/>
            <a:ext cx="11699136" cy="3499954"/>
            <a:chOff x="414338" y="1706134"/>
            <a:chExt cx="8343434" cy="3499954"/>
          </a:xfrm>
        </p:grpSpPr>
        <p:cxnSp>
          <p:nvCxnSpPr>
            <p:cNvPr id="8" name="Straight Connector 7"/>
            <p:cNvCxnSpPr/>
            <p:nvPr userDrawn="1"/>
          </p:nvCxnSpPr>
          <p:spPr>
            <a:xfrm>
              <a:off x="1896150" y="1706137"/>
              <a:ext cx="6861622" cy="0"/>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14338" y="5206088"/>
              <a:ext cx="8343434" cy="0"/>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flipV="1">
              <a:off x="414338" y="1706137"/>
              <a:ext cx="0" cy="3489321"/>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8757772" y="1706134"/>
              <a:ext cx="0" cy="3489321"/>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414338" y="1706134"/>
              <a:ext cx="440484" cy="0"/>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grpSp>
      <p:sp>
        <p:nvSpPr>
          <p:cNvPr id="13" name="Slide Number Placeholder 5"/>
          <p:cNvSpPr txBox="1">
            <a:spLocks/>
          </p:cNvSpPr>
          <p:nvPr userDrawn="1"/>
        </p:nvSpPr>
        <p:spPr>
          <a:xfrm>
            <a:off x="11228750" y="6518679"/>
            <a:ext cx="471645" cy="36512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b="0" smtClean="0">
                <a:solidFill>
                  <a:schemeClr val="bg1"/>
                </a:solidFill>
              </a:rPr>
              <a:pPr/>
              <a:t>‹#›</a:t>
            </a:fld>
            <a:endParaRPr lang="en-US" b="0" dirty="0">
              <a:solidFill>
                <a:schemeClr val="bg1"/>
              </a:solidFill>
            </a:endParaRPr>
          </a:p>
        </p:txBody>
      </p:sp>
      <p:sp>
        <p:nvSpPr>
          <p:cNvPr id="14" name="Title 2"/>
          <p:cNvSpPr>
            <a:spLocks noGrp="1"/>
          </p:cNvSpPr>
          <p:nvPr>
            <p:ph type="title" hasCustomPrompt="1"/>
          </p:nvPr>
        </p:nvSpPr>
        <p:spPr bwMode="gray">
          <a:xfrm>
            <a:off x="532263" y="2680019"/>
            <a:ext cx="11068334" cy="1528187"/>
          </a:xfrm>
        </p:spPr>
        <p:txBody>
          <a:bodyPr/>
          <a:lstStyle>
            <a:lvl1pPr>
              <a:lnSpc>
                <a:spcPct val="100000"/>
              </a:lnSpc>
              <a:defRPr sz="5000">
                <a:solidFill>
                  <a:schemeClr val="tx1"/>
                </a:solidFill>
              </a:defRPr>
            </a:lvl1pPr>
          </a:lstStyle>
          <a:p>
            <a:r>
              <a:rPr lang="en-US"/>
              <a:t>SECTION TITLE</a:t>
            </a:r>
          </a:p>
        </p:txBody>
      </p:sp>
      <p:sp>
        <p:nvSpPr>
          <p:cNvPr id="17" name="Text Placeholder 7"/>
          <p:cNvSpPr>
            <a:spLocks noGrp="1"/>
          </p:cNvSpPr>
          <p:nvPr>
            <p:ph type="body" sz="quarter" idx="13" hasCustomPrompt="1"/>
          </p:nvPr>
        </p:nvSpPr>
        <p:spPr bwMode="gray">
          <a:xfrm>
            <a:off x="889088" y="1636852"/>
            <a:ext cx="1414885" cy="219243"/>
          </a:xfrm>
          <a:ln>
            <a:noFill/>
          </a:ln>
        </p:spPr>
        <p:txBody>
          <a:bodyPr anchor="ctr" anchorCtr="0"/>
          <a:lstStyle>
            <a:lvl1pPr algn="ctr">
              <a:buFontTx/>
              <a:buNone/>
              <a:defRPr sz="1200" b="1" i="0" baseline="0">
                <a:solidFill>
                  <a:schemeClr val="tx1"/>
                </a:solidFill>
                <a:latin typeface="Century Gothic" charset="0"/>
                <a:ea typeface="Century Gothic" charset="0"/>
                <a:cs typeface="Century Gothic" charset="0"/>
              </a:defRPr>
            </a:lvl1pPr>
          </a:lstStyle>
          <a:p>
            <a:pPr lvl="0"/>
            <a:r>
              <a:rPr lang="en-US"/>
              <a:t>Section 1.0</a:t>
            </a:r>
          </a:p>
        </p:txBody>
      </p:sp>
      <p:pic>
        <p:nvPicPr>
          <p:cNvPr id="21" name="Picture 20">
            <a:extLst>
              <a:ext uri="{FF2B5EF4-FFF2-40B4-BE49-F238E27FC236}">
                <a16:creationId xmlns:a16="http://schemas.microsoft.com/office/drawing/2014/main" id="{4CAE2F30-4D53-7546-93B0-8F122DAA8D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sp>
        <p:nvSpPr>
          <p:cNvPr id="15" name="Slide Number Placeholder 5">
            <a:extLst>
              <a:ext uri="{FF2B5EF4-FFF2-40B4-BE49-F238E27FC236}">
                <a16:creationId xmlns:a16="http://schemas.microsoft.com/office/drawing/2014/main" id="{7B2DB37D-5EE0-1F4C-8FDB-2169179F036D}"/>
              </a:ext>
            </a:extLst>
          </p:cNvPr>
          <p:cNvSpPr txBox="1">
            <a:spLocks/>
          </p:cNvSpPr>
          <p:nvPr userDrawn="1"/>
        </p:nvSpPr>
        <p:spPr>
          <a:xfrm>
            <a:off x="11567162"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68EC4198-BC34-B148-AE5D-B60C14016A4A}" type="slidenum">
              <a:rPr lang="en-US" sz="900" b="0" smtClean="0"/>
              <a:pPr algn="r"/>
              <a:t>‹#›</a:t>
            </a:fld>
            <a:endParaRPr lang="en-US" sz="900" b="0" dirty="0"/>
          </a:p>
        </p:txBody>
      </p:sp>
    </p:spTree>
    <p:extLst>
      <p:ext uri="{BB962C8B-B14F-4D97-AF65-F5344CB8AC3E}">
        <p14:creationId xmlns:p14="http://schemas.microsoft.com/office/powerpoint/2010/main" val="1284215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hem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119EFD8-8435-6A4F-9AE4-E2F2E1CAA9F0}"/>
              </a:ext>
            </a:extLst>
          </p:cNvPr>
          <p:cNvPicPr>
            <a:picLocks noChangeAspect="1"/>
          </p:cNvPicPr>
          <p:nvPr userDrawn="1"/>
        </p:nvPicPr>
        <p:blipFill>
          <a:blip r:embed="rId2"/>
          <a:stretch>
            <a:fillRect/>
          </a:stretch>
        </p:blipFill>
        <p:spPr>
          <a:xfrm>
            <a:off x="3191105" y="2213025"/>
            <a:ext cx="5913858" cy="2281334"/>
          </a:xfrm>
          <a:prstGeom prst="rect">
            <a:avLst/>
          </a:prstGeom>
        </p:spPr>
      </p:pic>
    </p:spTree>
    <p:extLst>
      <p:ext uri="{BB962C8B-B14F-4D97-AF65-F5344CB8AC3E}">
        <p14:creationId xmlns:p14="http://schemas.microsoft.com/office/powerpoint/2010/main" val="926914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Section Title - Blue">
    <p:bg>
      <p:bgPr>
        <a:solidFill>
          <a:schemeClr val="accent1">
            <a:lumMod val="75000"/>
          </a:schemeClr>
        </a:solidFill>
        <a:effectLst/>
      </p:bgPr>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D13448CD-E08B-AA49-B411-5441D7E752E9}"/>
              </a:ext>
            </a:extLst>
          </p:cNvPr>
          <p:cNvSpPr txBox="1"/>
          <p:nvPr userDrawn="1"/>
        </p:nvSpPr>
        <p:spPr>
          <a:xfrm>
            <a:off x="164164" y="6494812"/>
            <a:ext cx="5957859" cy="215444"/>
          </a:xfrm>
          <a:prstGeom prst="rect">
            <a:avLst/>
          </a:prstGeom>
          <a:noFill/>
        </p:spPr>
        <p:txBody>
          <a:bodyPr wrap="square" rtlCol="0">
            <a:spAutoFit/>
          </a:bodyPr>
          <a:lstStyle/>
          <a:p>
            <a:r>
              <a:rPr lang="en-US" sz="800" dirty="0">
                <a:solidFill>
                  <a:schemeClr val="bg1"/>
                </a:solidFill>
                <a:latin typeface="Century Gothic" panose="020B0502020202020204" pitchFamily="34" charset="0"/>
              </a:rPr>
              <a:t>© 2021 Change Healthcare LLC and/or one of its subsidiaries. All Rights Reserved. </a:t>
            </a:r>
            <a:endParaRPr lang="en-US" sz="800" b="0" i="0" dirty="0">
              <a:solidFill>
                <a:schemeClr val="bg1"/>
              </a:solidFill>
              <a:latin typeface="Century Gothic" pitchFamily="34" charset="0"/>
              <a:cs typeface="Arial"/>
            </a:endParaRPr>
          </a:p>
        </p:txBody>
      </p:sp>
      <p:sp>
        <p:nvSpPr>
          <p:cNvPr id="19" name="Slide Number Placeholder 5">
            <a:extLst>
              <a:ext uri="{FF2B5EF4-FFF2-40B4-BE49-F238E27FC236}">
                <a16:creationId xmlns:a16="http://schemas.microsoft.com/office/drawing/2014/main" id="{B76431C0-91A7-D843-A309-38E1742B7F12}"/>
              </a:ext>
            </a:extLst>
          </p:cNvPr>
          <p:cNvSpPr txBox="1">
            <a:spLocks/>
          </p:cNvSpPr>
          <p:nvPr userDrawn="1"/>
        </p:nvSpPr>
        <p:spPr>
          <a:xfrm>
            <a:off x="11567161" y="6476227"/>
            <a:ext cx="375435" cy="381775"/>
          </a:xfrm>
          <a:prstGeom prst="rect">
            <a:avLst/>
          </a:prstGeom>
        </p:spPr>
        <p:txBody>
          <a:bodyPr vert="horz" lIns="90666" tIns="45333" rIns="90666" bIns="45333"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892" b="0" smtClean="0">
                <a:solidFill>
                  <a:schemeClr val="bg1"/>
                </a:solidFill>
              </a:rPr>
              <a:pPr/>
              <a:t>‹#›</a:t>
            </a:fld>
            <a:endParaRPr lang="en-US" sz="892" b="0" dirty="0">
              <a:solidFill>
                <a:schemeClr val="bg1"/>
              </a:solidFill>
            </a:endParaRPr>
          </a:p>
        </p:txBody>
      </p:sp>
      <p:pic>
        <p:nvPicPr>
          <p:cNvPr id="13" name="Picture 12">
            <a:extLst>
              <a:ext uri="{FF2B5EF4-FFF2-40B4-BE49-F238E27FC236}">
                <a16:creationId xmlns:a16="http://schemas.microsoft.com/office/drawing/2014/main" id="{B8399A4F-88D3-1348-9D9F-F8A6C4A78489}"/>
              </a:ext>
            </a:extLst>
          </p:cNvPr>
          <p:cNvPicPr>
            <a:picLocks noChangeAspect="1"/>
          </p:cNvPicPr>
          <p:nvPr userDrawn="1"/>
        </p:nvPicPr>
        <p:blipFill>
          <a:blip r:embed="rId2"/>
          <a:stretch>
            <a:fillRect/>
          </a:stretch>
        </p:blipFill>
        <p:spPr>
          <a:xfrm>
            <a:off x="3191105" y="2332937"/>
            <a:ext cx="5913858" cy="2281334"/>
          </a:xfrm>
          <a:prstGeom prst="rect">
            <a:avLst/>
          </a:prstGeom>
        </p:spPr>
      </p:pic>
    </p:spTree>
    <p:extLst>
      <p:ext uri="{BB962C8B-B14F-4D97-AF65-F5344CB8AC3E}">
        <p14:creationId xmlns:p14="http://schemas.microsoft.com/office/powerpoint/2010/main" val="711787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4" name="Text Placeholder 22"/>
          <p:cNvSpPr>
            <a:spLocks noGrp="1"/>
          </p:cNvSpPr>
          <p:nvPr>
            <p:ph type="body" sz="quarter" idx="12" hasCustomPrompt="1"/>
          </p:nvPr>
        </p:nvSpPr>
        <p:spPr bwMode="gray">
          <a:xfrm>
            <a:off x="676655" y="3590903"/>
            <a:ext cx="10731663" cy="495300"/>
          </a:xfrm>
          <a:prstGeom prst="rect">
            <a:avLst/>
          </a:prstGeom>
        </p:spPr>
        <p:txBody>
          <a:bodyPr>
            <a:noAutofit/>
          </a:bodyPr>
          <a:lstStyle>
            <a:lvl1pPr>
              <a:spcBef>
                <a:spcPts val="300"/>
              </a:spcBef>
              <a:spcAft>
                <a:spcPts val="600"/>
              </a:spcAft>
              <a:buFontTx/>
              <a:buNone/>
              <a:defRPr sz="2000" baseline="0">
                <a:solidFill>
                  <a:schemeClr val="tx1"/>
                </a:solidFill>
              </a:defRPr>
            </a:lvl1pPr>
          </a:lstStyle>
          <a:p>
            <a:pPr lvl="0"/>
            <a:r>
              <a:rPr lang="en-US"/>
              <a:t>The sub-headline would go here </a:t>
            </a:r>
          </a:p>
        </p:txBody>
      </p:sp>
      <p:sp>
        <p:nvSpPr>
          <p:cNvPr id="25" name="Text Placeholder 7"/>
          <p:cNvSpPr>
            <a:spLocks noGrp="1"/>
          </p:cNvSpPr>
          <p:nvPr>
            <p:ph type="body" sz="quarter" idx="13" hasCustomPrompt="1"/>
          </p:nvPr>
        </p:nvSpPr>
        <p:spPr bwMode="gray">
          <a:xfrm>
            <a:off x="889193" y="5226009"/>
            <a:ext cx="1562181" cy="203200"/>
          </a:xfrm>
          <a:prstGeom prst="rect">
            <a:avLst/>
          </a:prstGeom>
          <a:ln>
            <a:noFill/>
          </a:ln>
        </p:spPr>
        <p:txBody>
          <a:bodyPr anchor="ctr" anchorCtr="0"/>
          <a:lstStyle>
            <a:lvl1pPr algn="ctr">
              <a:buFontTx/>
              <a:buNone/>
              <a:defRPr sz="1200" b="1" i="0" baseline="0">
                <a:solidFill>
                  <a:schemeClr val="tx1"/>
                </a:solidFill>
                <a:latin typeface="Century Gothic" charset="0"/>
                <a:ea typeface="Century Gothic" charset="0"/>
                <a:cs typeface="Century Gothic" charset="0"/>
              </a:defRPr>
            </a:lvl1pPr>
          </a:lstStyle>
          <a:p>
            <a:pPr lvl="0"/>
            <a:r>
              <a:rPr lang="en-US"/>
              <a:t>MM.DD.YYYY</a:t>
            </a:r>
          </a:p>
        </p:txBody>
      </p:sp>
      <p:sp>
        <p:nvSpPr>
          <p:cNvPr id="26" name="Title 1"/>
          <p:cNvSpPr>
            <a:spLocks noGrp="1"/>
          </p:cNvSpPr>
          <p:nvPr>
            <p:ph type="title" hasCustomPrompt="1"/>
          </p:nvPr>
        </p:nvSpPr>
        <p:spPr bwMode="gray">
          <a:xfrm>
            <a:off x="689652" y="1998290"/>
            <a:ext cx="10718215" cy="1468861"/>
          </a:xfrm>
        </p:spPr>
        <p:txBody>
          <a:bodyPr/>
          <a:lstStyle>
            <a:lvl1pPr>
              <a:defRPr sz="5000" cap="all" baseline="0">
                <a:solidFill>
                  <a:schemeClr val="tx1"/>
                </a:solidFill>
              </a:defRPr>
            </a:lvl1pPr>
          </a:lstStyle>
          <a:p>
            <a:pPr lvl="0"/>
            <a:r>
              <a:rPr lang="en-US"/>
              <a:t>This Is The Title Of The Presentation</a:t>
            </a:r>
          </a:p>
        </p:txBody>
      </p:sp>
      <p:cxnSp>
        <p:nvCxnSpPr>
          <p:cNvPr id="27" name="Straight Connector 26"/>
          <p:cNvCxnSpPr/>
          <p:nvPr userDrawn="1"/>
        </p:nvCxnSpPr>
        <p:spPr>
          <a:xfrm>
            <a:off x="2496802" y="5324763"/>
            <a:ext cx="9445796" cy="30907"/>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flipV="1">
            <a:off x="255857" y="5329454"/>
            <a:ext cx="611031" cy="0"/>
          </a:xfrm>
          <a:prstGeom prst="line">
            <a:avLst/>
          </a:prstGeom>
          <a:ln w="254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H="1">
            <a:off x="243462" y="249189"/>
            <a:ext cx="11699136" cy="5"/>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nvGrpSpPr>
          <p:cNvPr id="2" name="Group 1"/>
          <p:cNvGrpSpPr/>
          <p:nvPr userDrawn="1"/>
        </p:nvGrpSpPr>
        <p:grpSpPr>
          <a:xfrm>
            <a:off x="243461" y="249189"/>
            <a:ext cx="11705077" cy="5106481"/>
            <a:chOff x="243461" y="249189"/>
            <a:chExt cx="11705077" cy="6207217"/>
          </a:xfrm>
        </p:grpSpPr>
        <p:cxnSp>
          <p:nvCxnSpPr>
            <p:cNvPr id="15" name="Straight Connector 14"/>
            <p:cNvCxnSpPr/>
            <p:nvPr userDrawn="1"/>
          </p:nvCxnSpPr>
          <p:spPr>
            <a:xfrm>
              <a:off x="11948538" y="249189"/>
              <a:ext cx="0" cy="6207217"/>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243461" y="249194"/>
              <a:ext cx="1" cy="616964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pic>
        <p:nvPicPr>
          <p:cNvPr id="13" name="Picture 12">
            <a:extLst>
              <a:ext uri="{FF2B5EF4-FFF2-40B4-BE49-F238E27FC236}">
                <a16:creationId xmlns:a16="http://schemas.microsoft.com/office/drawing/2014/main" id="{9E4A1E85-10F9-D247-9782-17F4D4EBA557}"/>
              </a:ext>
            </a:extLst>
          </p:cNvPr>
          <p:cNvPicPr>
            <a:picLocks noChangeAspect="1"/>
          </p:cNvPicPr>
          <p:nvPr userDrawn="1"/>
        </p:nvPicPr>
        <p:blipFill>
          <a:blip r:embed="rId2"/>
          <a:stretch>
            <a:fillRect/>
          </a:stretch>
        </p:blipFill>
        <p:spPr>
          <a:xfrm>
            <a:off x="10005520" y="5933655"/>
            <a:ext cx="1896438" cy="731571"/>
          </a:xfrm>
          <a:prstGeom prst="rect">
            <a:avLst/>
          </a:prstGeom>
        </p:spPr>
      </p:pic>
    </p:spTree>
    <p:extLst>
      <p:ext uri="{BB962C8B-B14F-4D97-AF65-F5344CB8AC3E}">
        <p14:creationId xmlns:p14="http://schemas.microsoft.com/office/powerpoint/2010/main" val="108911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26720" y="365129"/>
            <a:ext cx="11338559" cy="1325563"/>
          </a:xfrm>
        </p:spPr>
        <p:txBody>
          <a:bodyPr/>
          <a:lstStyle>
            <a:lvl1pPr>
              <a:defRPr>
                <a:solidFill>
                  <a:schemeClr val="tx1"/>
                </a:solidFill>
              </a:defRPr>
            </a:lvl1pPr>
          </a:lstStyle>
          <a:p>
            <a:r>
              <a:rPr lang="en-US"/>
              <a:t>Click to edit Master title style</a:t>
            </a:r>
          </a:p>
        </p:txBody>
      </p:sp>
      <p:sp>
        <p:nvSpPr>
          <p:cNvPr id="3" name="Content Placeholder 2"/>
          <p:cNvSpPr>
            <a:spLocks noGrp="1"/>
          </p:cNvSpPr>
          <p:nvPr>
            <p:ph idx="1"/>
          </p:nvPr>
        </p:nvSpPr>
        <p:spPr>
          <a:xfrm>
            <a:off x="426720" y="1825625"/>
            <a:ext cx="11338559" cy="4290360"/>
          </a:xfrm>
        </p:spPr>
        <p:txBody>
          <a:bodyPr/>
          <a:lstStyle>
            <a:lvl1pPr marL="0" indent="0">
              <a:buNone/>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p:txBody>
      </p:sp>
      <p:pic>
        <p:nvPicPr>
          <p:cNvPr id="12" name="Picture 11">
            <a:extLst>
              <a:ext uri="{FF2B5EF4-FFF2-40B4-BE49-F238E27FC236}">
                <a16:creationId xmlns:a16="http://schemas.microsoft.com/office/drawing/2014/main" id="{D675F973-0CC5-1B45-87D3-7B224CCF52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grpSp>
        <p:nvGrpSpPr>
          <p:cNvPr id="13" name="Group 12">
            <a:extLst>
              <a:ext uri="{FF2B5EF4-FFF2-40B4-BE49-F238E27FC236}">
                <a16:creationId xmlns:a16="http://schemas.microsoft.com/office/drawing/2014/main" id="{49CBC580-6F5A-3646-AF96-D30BC9776C42}"/>
              </a:ext>
            </a:extLst>
          </p:cNvPr>
          <p:cNvGrpSpPr/>
          <p:nvPr userDrawn="1"/>
        </p:nvGrpSpPr>
        <p:grpSpPr>
          <a:xfrm flipH="1" flipV="1">
            <a:off x="243461" y="249190"/>
            <a:ext cx="11705077" cy="6110235"/>
            <a:chOff x="414338" y="1760654"/>
            <a:chExt cx="8343434" cy="3434804"/>
          </a:xfrm>
        </p:grpSpPr>
        <p:cxnSp>
          <p:nvCxnSpPr>
            <p:cNvPr id="14" name="Straight Connector 13">
              <a:extLst>
                <a:ext uri="{FF2B5EF4-FFF2-40B4-BE49-F238E27FC236}">
                  <a16:creationId xmlns:a16="http://schemas.microsoft.com/office/drawing/2014/main" id="{A27EDCCF-CFDB-F44D-9C11-46D873EE5BA9}"/>
                </a:ext>
              </a:extLst>
            </p:cNvPr>
            <p:cNvCxnSpPr>
              <a:cxnSpLocks/>
            </p:cNvCxnSpPr>
            <p:nvPr userDrawn="1"/>
          </p:nvCxnSpPr>
          <p:spPr>
            <a:xfrm flipV="1">
              <a:off x="2076109" y="1760658"/>
              <a:ext cx="6681660" cy="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7433825-D399-2A46-8D4B-670BEAA32E91}"/>
                </a:ext>
              </a:extLst>
            </p:cNvPr>
            <p:cNvCxnSpPr/>
            <p:nvPr userDrawn="1"/>
          </p:nvCxnSpPr>
          <p:spPr>
            <a:xfrm flipV="1">
              <a:off x="418572" y="5195455"/>
              <a:ext cx="8339199" cy="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3412C24-662F-1846-96AE-3370BD42D3A0}"/>
                </a:ext>
              </a:extLst>
            </p:cNvPr>
            <p:cNvCxnSpPr>
              <a:cxnSpLocks/>
            </p:cNvCxnSpPr>
            <p:nvPr userDrawn="1"/>
          </p:nvCxnSpPr>
          <p:spPr>
            <a:xfrm flipH="1" flipV="1">
              <a:off x="414338" y="1760659"/>
              <a:ext cx="0" cy="3434799"/>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02FB2B2-A59C-DB48-8C61-47C123A5E6F6}"/>
                </a:ext>
              </a:extLst>
            </p:cNvPr>
            <p:cNvCxnSpPr>
              <a:cxnSpLocks/>
            </p:cNvCxnSpPr>
            <p:nvPr userDrawn="1"/>
          </p:nvCxnSpPr>
          <p:spPr>
            <a:xfrm flipH="1" flipV="1">
              <a:off x="8757772" y="1760659"/>
              <a:ext cx="0" cy="3434796"/>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573C626-6E19-A54E-9CEB-2AFF5A37690B}"/>
                </a:ext>
              </a:extLst>
            </p:cNvPr>
            <p:cNvCxnSpPr/>
            <p:nvPr userDrawn="1"/>
          </p:nvCxnSpPr>
          <p:spPr>
            <a:xfrm flipV="1">
              <a:off x="418572" y="1760654"/>
              <a:ext cx="619526" cy="0"/>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sp>
        <p:nvSpPr>
          <p:cNvPr id="17" name="Slide Number Placeholder 5">
            <a:extLst>
              <a:ext uri="{FF2B5EF4-FFF2-40B4-BE49-F238E27FC236}">
                <a16:creationId xmlns:a16="http://schemas.microsoft.com/office/drawing/2014/main" id="{2B72BF7A-2B1E-CA49-8505-970BA71201B3}"/>
              </a:ext>
            </a:extLst>
          </p:cNvPr>
          <p:cNvSpPr txBox="1">
            <a:spLocks/>
          </p:cNvSpPr>
          <p:nvPr userDrawn="1"/>
        </p:nvSpPr>
        <p:spPr>
          <a:xfrm>
            <a:off x="11567162"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pPr/>
              <a:t>‹#›</a:t>
            </a:fld>
            <a:endParaRPr lang="en-US" sz="900" b="0" dirty="0"/>
          </a:p>
        </p:txBody>
      </p:sp>
    </p:spTree>
    <p:extLst>
      <p:ext uri="{BB962C8B-B14F-4D97-AF65-F5344CB8AC3E}">
        <p14:creationId xmlns:p14="http://schemas.microsoft.com/office/powerpoint/2010/main" val="3439607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title"/>
          </p:nvPr>
        </p:nvSpPr>
        <p:spPr>
          <a:xfrm>
            <a:off x="426720" y="365129"/>
            <a:ext cx="11338559" cy="1325563"/>
          </a:xfrm>
        </p:spPr>
        <p:txBody>
          <a:bodyPr/>
          <a:lstStyle>
            <a:lvl1pPr>
              <a:defRPr>
                <a:solidFill>
                  <a:schemeClr val="tx1"/>
                </a:solidFill>
              </a:defRPr>
            </a:lvl1pPr>
          </a:lstStyle>
          <a:p>
            <a:r>
              <a:rPr lang="en-US"/>
              <a:t>Click to edit Master title style</a:t>
            </a:r>
          </a:p>
        </p:txBody>
      </p:sp>
      <p:sp>
        <p:nvSpPr>
          <p:cNvPr id="14" name="Slide Number Placeholder 5"/>
          <p:cNvSpPr txBox="1">
            <a:spLocks/>
          </p:cNvSpPr>
          <p:nvPr userDrawn="1"/>
        </p:nvSpPr>
        <p:spPr>
          <a:xfrm>
            <a:off x="11567162"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pPr/>
              <a:t>‹#›</a:t>
            </a:fld>
            <a:endParaRPr lang="en-US" sz="900" b="0" dirty="0"/>
          </a:p>
        </p:txBody>
      </p:sp>
      <p:pic>
        <p:nvPicPr>
          <p:cNvPr id="16" name="Picture 15">
            <a:extLst>
              <a:ext uri="{FF2B5EF4-FFF2-40B4-BE49-F238E27FC236}">
                <a16:creationId xmlns:a16="http://schemas.microsoft.com/office/drawing/2014/main" id="{64118270-C90D-C445-B5AB-EC39A8D449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grpSp>
        <p:nvGrpSpPr>
          <p:cNvPr id="17" name="Group 16">
            <a:extLst>
              <a:ext uri="{FF2B5EF4-FFF2-40B4-BE49-F238E27FC236}">
                <a16:creationId xmlns:a16="http://schemas.microsoft.com/office/drawing/2014/main" id="{9CD8ECD9-3435-6E4D-9DCC-9E3E818987F9}"/>
              </a:ext>
            </a:extLst>
          </p:cNvPr>
          <p:cNvGrpSpPr/>
          <p:nvPr userDrawn="1"/>
        </p:nvGrpSpPr>
        <p:grpSpPr>
          <a:xfrm flipH="1" flipV="1">
            <a:off x="243461" y="249190"/>
            <a:ext cx="11705077" cy="6110235"/>
            <a:chOff x="414338" y="1760654"/>
            <a:chExt cx="8343434" cy="3434804"/>
          </a:xfrm>
        </p:grpSpPr>
        <p:cxnSp>
          <p:nvCxnSpPr>
            <p:cNvPr id="18" name="Straight Connector 17">
              <a:extLst>
                <a:ext uri="{FF2B5EF4-FFF2-40B4-BE49-F238E27FC236}">
                  <a16:creationId xmlns:a16="http://schemas.microsoft.com/office/drawing/2014/main" id="{4FBA971E-E9B3-734C-A9C3-23B71579FE15}"/>
                </a:ext>
              </a:extLst>
            </p:cNvPr>
            <p:cNvCxnSpPr>
              <a:cxnSpLocks/>
            </p:cNvCxnSpPr>
            <p:nvPr userDrawn="1"/>
          </p:nvCxnSpPr>
          <p:spPr>
            <a:xfrm flipV="1">
              <a:off x="2076109" y="1760658"/>
              <a:ext cx="6681660" cy="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A405837-78B4-8C43-B20B-A719DE716871}"/>
                </a:ext>
              </a:extLst>
            </p:cNvPr>
            <p:cNvCxnSpPr/>
            <p:nvPr userDrawn="1"/>
          </p:nvCxnSpPr>
          <p:spPr>
            <a:xfrm flipV="1">
              <a:off x="418572" y="5195455"/>
              <a:ext cx="8339199" cy="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A609C45-0275-1841-AD27-614452C0D95A}"/>
                </a:ext>
              </a:extLst>
            </p:cNvPr>
            <p:cNvCxnSpPr>
              <a:cxnSpLocks/>
            </p:cNvCxnSpPr>
            <p:nvPr userDrawn="1"/>
          </p:nvCxnSpPr>
          <p:spPr>
            <a:xfrm flipH="1" flipV="1">
              <a:off x="414338" y="1760659"/>
              <a:ext cx="0" cy="3434799"/>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B2C30EB-0BFF-7546-AA8F-CF8B3112E310}"/>
                </a:ext>
              </a:extLst>
            </p:cNvPr>
            <p:cNvCxnSpPr>
              <a:cxnSpLocks/>
            </p:cNvCxnSpPr>
            <p:nvPr userDrawn="1"/>
          </p:nvCxnSpPr>
          <p:spPr>
            <a:xfrm flipH="1" flipV="1">
              <a:off x="8757772" y="1760659"/>
              <a:ext cx="0" cy="3434796"/>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111B263-8710-0346-BB95-D77A64FABEFB}"/>
                </a:ext>
              </a:extLst>
            </p:cNvPr>
            <p:cNvCxnSpPr/>
            <p:nvPr userDrawn="1"/>
          </p:nvCxnSpPr>
          <p:spPr>
            <a:xfrm flipV="1">
              <a:off x="418572" y="1760654"/>
              <a:ext cx="619526" cy="0"/>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09457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t Slide+Bullets">
    <p:spTree>
      <p:nvGrpSpPr>
        <p:cNvPr id="1" name=""/>
        <p:cNvGrpSpPr/>
        <p:nvPr/>
      </p:nvGrpSpPr>
      <p:grpSpPr>
        <a:xfrm>
          <a:off x="0" y="0"/>
          <a:ext cx="0" cy="0"/>
          <a:chOff x="0" y="0"/>
          <a:chExt cx="0" cy="0"/>
        </a:xfrm>
      </p:grpSpPr>
      <p:sp>
        <p:nvSpPr>
          <p:cNvPr id="2" name="Title 1"/>
          <p:cNvSpPr>
            <a:spLocks noGrp="1"/>
          </p:cNvSpPr>
          <p:nvPr>
            <p:ph type="title"/>
          </p:nvPr>
        </p:nvSpPr>
        <p:spPr>
          <a:xfrm>
            <a:off x="426720" y="365129"/>
            <a:ext cx="11338559" cy="1325563"/>
          </a:xfrm>
        </p:spPr>
        <p:txBody>
          <a:bodyPr/>
          <a:lstStyle>
            <a:lvl1pPr>
              <a:defRPr>
                <a:solidFill>
                  <a:schemeClr val="tx1"/>
                </a:solidFill>
              </a:defRPr>
            </a:lvl1pPr>
          </a:lstStyle>
          <a:p>
            <a:endParaRPr lang="en-US"/>
          </a:p>
        </p:txBody>
      </p:sp>
      <p:sp>
        <p:nvSpPr>
          <p:cNvPr id="3" name="Content Placeholder 2"/>
          <p:cNvSpPr>
            <a:spLocks noGrp="1"/>
          </p:cNvSpPr>
          <p:nvPr>
            <p:ph idx="1" hasCustomPrompt="1"/>
          </p:nvPr>
        </p:nvSpPr>
        <p:spPr>
          <a:xfrm>
            <a:off x="426720" y="1825624"/>
            <a:ext cx="11338559" cy="4306824"/>
          </a:xfrm>
        </p:spPr>
        <p:txBody>
          <a:bodyPr/>
          <a:lstStyle>
            <a:lvl1pPr marL="285750" indent="-285750">
              <a:buFont typeface="Arial" panose="020B0604020202020204" pitchFamily="34" charset="0"/>
              <a:buChar cha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Bullet 1</a:t>
            </a:r>
          </a:p>
          <a:p>
            <a:pPr lvl="1"/>
            <a:r>
              <a:rPr lang="en-US"/>
              <a:t>Bullet 2</a:t>
            </a:r>
          </a:p>
          <a:p>
            <a:pPr lvl="2"/>
            <a:r>
              <a:rPr lang="en-US"/>
              <a:t>Bullet 3</a:t>
            </a:r>
          </a:p>
          <a:p>
            <a:pPr lvl="3"/>
            <a:r>
              <a:rPr lang="en-US"/>
              <a:t>Bullet 4</a:t>
            </a:r>
          </a:p>
          <a:p>
            <a:pPr lvl="4"/>
            <a:r>
              <a:rPr lang="en-US"/>
              <a:t>Bullet 5</a:t>
            </a:r>
          </a:p>
        </p:txBody>
      </p:sp>
      <p:sp>
        <p:nvSpPr>
          <p:cNvPr id="14" name="Slide Number Placeholder 5"/>
          <p:cNvSpPr txBox="1">
            <a:spLocks/>
          </p:cNvSpPr>
          <p:nvPr userDrawn="1"/>
        </p:nvSpPr>
        <p:spPr>
          <a:xfrm>
            <a:off x="11567162"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pPr/>
              <a:t>‹#›</a:t>
            </a:fld>
            <a:endParaRPr lang="en-US" sz="900" b="0" dirty="0"/>
          </a:p>
        </p:txBody>
      </p:sp>
      <p:pic>
        <p:nvPicPr>
          <p:cNvPr id="16" name="Picture 15">
            <a:extLst>
              <a:ext uri="{FF2B5EF4-FFF2-40B4-BE49-F238E27FC236}">
                <a16:creationId xmlns:a16="http://schemas.microsoft.com/office/drawing/2014/main" id="{72F974DD-CC81-6142-9DF3-B11F037275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grpSp>
        <p:nvGrpSpPr>
          <p:cNvPr id="17" name="Group 16">
            <a:extLst>
              <a:ext uri="{FF2B5EF4-FFF2-40B4-BE49-F238E27FC236}">
                <a16:creationId xmlns:a16="http://schemas.microsoft.com/office/drawing/2014/main" id="{6BD2A76F-CCF5-F349-BDF0-64F2DAB306A3}"/>
              </a:ext>
            </a:extLst>
          </p:cNvPr>
          <p:cNvGrpSpPr/>
          <p:nvPr userDrawn="1"/>
        </p:nvGrpSpPr>
        <p:grpSpPr>
          <a:xfrm flipH="1" flipV="1">
            <a:off x="243461" y="249190"/>
            <a:ext cx="11705077" cy="6110235"/>
            <a:chOff x="414338" y="1760654"/>
            <a:chExt cx="8343434" cy="3434804"/>
          </a:xfrm>
        </p:grpSpPr>
        <p:cxnSp>
          <p:nvCxnSpPr>
            <p:cNvPr id="18" name="Straight Connector 17">
              <a:extLst>
                <a:ext uri="{FF2B5EF4-FFF2-40B4-BE49-F238E27FC236}">
                  <a16:creationId xmlns:a16="http://schemas.microsoft.com/office/drawing/2014/main" id="{8B4E487B-6458-6044-AB1E-E0A4115BCC63}"/>
                </a:ext>
              </a:extLst>
            </p:cNvPr>
            <p:cNvCxnSpPr>
              <a:cxnSpLocks/>
            </p:cNvCxnSpPr>
            <p:nvPr userDrawn="1"/>
          </p:nvCxnSpPr>
          <p:spPr>
            <a:xfrm flipV="1">
              <a:off x="2076109" y="1760658"/>
              <a:ext cx="6681660" cy="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0FD1479-72BD-CA49-8FD9-52D033A29F25}"/>
                </a:ext>
              </a:extLst>
            </p:cNvPr>
            <p:cNvCxnSpPr/>
            <p:nvPr userDrawn="1"/>
          </p:nvCxnSpPr>
          <p:spPr>
            <a:xfrm flipV="1">
              <a:off x="418572" y="5195455"/>
              <a:ext cx="8339199" cy="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F70E79A-24A6-0444-B497-829CD35B1319}"/>
                </a:ext>
              </a:extLst>
            </p:cNvPr>
            <p:cNvCxnSpPr>
              <a:cxnSpLocks/>
            </p:cNvCxnSpPr>
            <p:nvPr userDrawn="1"/>
          </p:nvCxnSpPr>
          <p:spPr>
            <a:xfrm flipH="1" flipV="1">
              <a:off x="414338" y="1760659"/>
              <a:ext cx="0" cy="3434799"/>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AD84367-1292-A94D-AD9B-55F4713EDB73}"/>
                </a:ext>
              </a:extLst>
            </p:cNvPr>
            <p:cNvCxnSpPr>
              <a:cxnSpLocks/>
            </p:cNvCxnSpPr>
            <p:nvPr userDrawn="1"/>
          </p:nvCxnSpPr>
          <p:spPr>
            <a:xfrm flipH="1" flipV="1">
              <a:off x="8757772" y="1760659"/>
              <a:ext cx="0" cy="3434796"/>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84FEEA0-70CB-1742-A09C-6FEDCE4BFC6D}"/>
                </a:ext>
              </a:extLst>
            </p:cNvPr>
            <p:cNvCxnSpPr/>
            <p:nvPr userDrawn="1"/>
          </p:nvCxnSpPr>
          <p:spPr>
            <a:xfrm flipV="1">
              <a:off x="418572" y="1760654"/>
              <a:ext cx="619526" cy="0"/>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3598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2 Column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26720" y="1825624"/>
            <a:ext cx="5414210" cy="4306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6890" y="1825624"/>
            <a:ext cx="5428388" cy="4306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userDrawn="1"/>
        </p:nvSpPr>
        <p:spPr>
          <a:xfrm>
            <a:off x="11567162"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pPr/>
              <a:t>‹#›</a:t>
            </a:fld>
            <a:endParaRPr lang="en-US" sz="900" b="0" dirty="0"/>
          </a:p>
        </p:txBody>
      </p:sp>
      <p:sp>
        <p:nvSpPr>
          <p:cNvPr id="19" name="Title 1"/>
          <p:cNvSpPr>
            <a:spLocks noGrp="1"/>
          </p:cNvSpPr>
          <p:nvPr>
            <p:ph type="title"/>
          </p:nvPr>
        </p:nvSpPr>
        <p:spPr>
          <a:xfrm>
            <a:off x="426720" y="365129"/>
            <a:ext cx="11338559" cy="1325563"/>
          </a:xfrm>
        </p:spPr>
        <p:txBody>
          <a:bodyPr/>
          <a:lstStyle>
            <a:lvl1pPr>
              <a:defRPr>
                <a:solidFill>
                  <a:schemeClr val="tx1"/>
                </a:solidFill>
              </a:defRPr>
            </a:lvl1pPr>
          </a:lstStyle>
          <a:p>
            <a:r>
              <a:rPr lang="en-US"/>
              <a:t>Click to edit Master title style</a:t>
            </a:r>
          </a:p>
        </p:txBody>
      </p:sp>
      <p:pic>
        <p:nvPicPr>
          <p:cNvPr id="18" name="Picture 17">
            <a:extLst>
              <a:ext uri="{FF2B5EF4-FFF2-40B4-BE49-F238E27FC236}">
                <a16:creationId xmlns:a16="http://schemas.microsoft.com/office/drawing/2014/main" id="{AE0D80AA-4AF6-6F4E-8985-D56C290505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grpSp>
        <p:nvGrpSpPr>
          <p:cNvPr id="20" name="Group 19">
            <a:extLst>
              <a:ext uri="{FF2B5EF4-FFF2-40B4-BE49-F238E27FC236}">
                <a16:creationId xmlns:a16="http://schemas.microsoft.com/office/drawing/2014/main" id="{EAAF3281-8C86-5E42-B75D-162FEFFF8B4A}"/>
              </a:ext>
            </a:extLst>
          </p:cNvPr>
          <p:cNvGrpSpPr/>
          <p:nvPr userDrawn="1"/>
        </p:nvGrpSpPr>
        <p:grpSpPr>
          <a:xfrm flipH="1" flipV="1">
            <a:off x="243461" y="249190"/>
            <a:ext cx="11705077" cy="6110235"/>
            <a:chOff x="414338" y="1760654"/>
            <a:chExt cx="8343434" cy="3434804"/>
          </a:xfrm>
        </p:grpSpPr>
        <p:cxnSp>
          <p:nvCxnSpPr>
            <p:cNvPr id="21" name="Straight Connector 20">
              <a:extLst>
                <a:ext uri="{FF2B5EF4-FFF2-40B4-BE49-F238E27FC236}">
                  <a16:creationId xmlns:a16="http://schemas.microsoft.com/office/drawing/2014/main" id="{300DDC75-FC51-B24C-9EAF-EA19CB0A89C9}"/>
                </a:ext>
              </a:extLst>
            </p:cNvPr>
            <p:cNvCxnSpPr>
              <a:cxnSpLocks/>
            </p:cNvCxnSpPr>
            <p:nvPr userDrawn="1"/>
          </p:nvCxnSpPr>
          <p:spPr>
            <a:xfrm flipV="1">
              <a:off x="2076109" y="1760658"/>
              <a:ext cx="6681660" cy="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A5838A0-C037-494F-8C9E-4EE9723411F9}"/>
                </a:ext>
              </a:extLst>
            </p:cNvPr>
            <p:cNvCxnSpPr/>
            <p:nvPr userDrawn="1"/>
          </p:nvCxnSpPr>
          <p:spPr>
            <a:xfrm flipV="1">
              <a:off x="418572" y="5195455"/>
              <a:ext cx="8339199" cy="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6668EE7-25B9-1E4A-8434-C852205715FA}"/>
                </a:ext>
              </a:extLst>
            </p:cNvPr>
            <p:cNvCxnSpPr>
              <a:cxnSpLocks/>
            </p:cNvCxnSpPr>
            <p:nvPr userDrawn="1"/>
          </p:nvCxnSpPr>
          <p:spPr>
            <a:xfrm flipH="1" flipV="1">
              <a:off x="414338" y="1760659"/>
              <a:ext cx="0" cy="3434799"/>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743207-E50B-934C-8211-FF88328B0E34}"/>
                </a:ext>
              </a:extLst>
            </p:cNvPr>
            <p:cNvCxnSpPr>
              <a:cxnSpLocks/>
            </p:cNvCxnSpPr>
            <p:nvPr userDrawn="1"/>
          </p:nvCxnSpPr>
          <p:spPr>
            <a:xfrm flipH="1" flipV="1">
              <a:off x="8757772" y="1760659"/>
              <a:ext cx="0" cy="3434796"/>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C768729-AF0B-3E44-ABA2-C5AFF5C7A472}"/>
                </a:ext>
              </a:extLst>
            </p:cNvPr>
            <p:cNvCxnSpPr/>
            <p:nvPr userDrawn="1"/>
          </p:nvCxnSpPr>
          <p:spPr>
            <a:xfrm flipV="1">
              <a:off x="418572" y="1760654"/>
              <a:ext cx="619526" cy="0"/>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20261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 Square Graphic">
    <p:spTree>
      <p:nvGrpSpPr>
        <p:cNvPr id="1" name=""/>
        <p:cNvGrpSpPr/>
        <p:nvPr/>
      </p:nvGrpSpPr>
      <p:grpSpPr>
        <a:xfrm>
          <a:off x="0" y="0"/>
          <a:ext cx="0" cy="0"/>
          <a:chOff x="0" y="0"/>
          <a:chExt cx="0" cy="0"/>
        </a:xfrm>
      </p:grpSpPr>
      <p:sp>
        <p:nvSpPr>
          <p:cNvPr id="16" name="Slide Number Placeholder 5"/>
          <p:cNvSpPr txBox="1">
            <a:spLocks/>
          </p:cNvSpPr>
          <p:nvPr userDrawn="1"/>
        </p:nvSpPr>
        <p:spPr>
          <a:xfrm>
            <a:off x="11567162"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pPr/>
              <a:t>‹#›</a:t>
            </a:fld>
            <a:endParaRPr lang="en-US" sz="900" b="0" dirty="0"/>
          </a:p>
        </p:txBody>
      </p:sp>
      <p:sp>
        <p:nvSpPr>
          <p:cNvPr id="19" name="Title 1"/>
          <p:cNvSpPr>
            <a:spLocks noGrp="1"/>
          </p:cNvSpPr>
          <p:nvPr>
            <p:ph type="title"/>
          </p:nvPr>
        </p:nvSpPr>
        <p:spPr>
          <a:xfrm>
            <a:off x="426720" y="365129"/>
            <a:ext cx="11338559" cy="1325563"/>
          </a:xfrm>
        </p:spPr>
        <p:txBody>
          <a:bodyPr/>
          <a:lstStyle>
            <a:lvl1pPr>
              <a:defRPr>
                <a:solidFill>
                  <a:schemeClr val="tx1"/>
                </a:solidFill>
              </a:defRPr>
            </a:lvl1pPr>
          </a:lstStyle>
          <a:p>
            <a:r>
              <a:rPr lang="en-US"/>
              <a:t>Click to edit Master title style</a:t>
            </a:r>
          </a:p>
        </p:txBody>
      </p:sp>
      <p:sp>
        <p:nvSpPr>
          <p:cNvPr id="5" name="Picture Placeholder 4"/>
          <p:cNvSpPr>
            <a:spLocks noGrp="1"/>
          </p:cNvSpPr>
          <p:nvPr>
            <p:ph type="pic" sz="quarter" idx="10" hasCustomPrompt="1"/>
          </p:nvPr>
        </p:nvSpPr>
        <p:spPr>
          <a:xfrm>
            <a:off x="6336890" y="1825625"/>
            <a:ext cx="5428072" cy="4309343"/>
          </a:xfrm>
        </p:spPr>
        <p:txBody>
          <a:bodyPr/>
          <a:lstStyle/>
          <a:p>
            <a:r>
              <a:rPr lang="en-US" dirty="0"/>
              <a:t>Insert Graphic</a:t>
            </a:r>
          </a:p>
        </p:txBody>
      </p:sp>
      <p:sp>
        <p:nvSpPr>
          <p:cNvPr id="13" name="Content Placeholder 2"/>
          <p:cNvSpPr>
            <a:spLocks noGrp="1"/>
          </p:cNvSpPr>
          <p:nvPr>
            <p:ph sz="half" idx="1"/>
          </p:nvPr>
        </p:nvSpPr>
        <p:spPr>
          <a:xfrm>
            <a:off x="426720" y="1825625"/>
            <a:ext cx="5414210" cy="43093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a:t>
            </a:r>
            <a:r>
              <a:rPr lang="en-US" err="1"/>
              <a:t>levelz</a:t>
            </a:r>
            <a:endParaRPr lang="en-US"/>
          </a:p>
        </p:txBody>
      </p:sp>
      <p:pic>
        <p:nvPicPr>
          <p:cNvPr id="29" name="Picture 28">
            <a:extLst>
              <a:ext uri="{FF2B5EF4-FFF2-40B4-BE49-F238E27FC236}">
                <a16:creationId xmlns:a16="http://schemas.microsoft.com/office/drawing/2014/main" id="{BE55DB34-00A7-D945-A7A8-611A0E5464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grpSp>
        <p:nvGrpSpPr>
          <p:cNvPr id="30" name="Group 29">
            <a:extLst>
              <a:ext uri="{FF2B5EF4-FFF2-40B4-BE49-F238E27FC236}">
                <a16:creationId xmlns:a16="http://schemas.microsoft.com/office/drawing/2014/main" id="{B0861A1E-0ABB-B94E-8CC4-3E1D6714322C}"/>
              </a:ext>
            </a:extLst>
          </p:cNvPr>
          <p:cNvGrpSpPr/>
          <p:nvPr userDrawn="1"/>
        </p:nvGrpSpPr>
        <p:grpSpPr>
          <a:xfrm flipH="1" flipV="1">
            <a:off x="243461" y="249190"/>
            <a:ext cx="11705077" cy="6110235"/>
            <a:chOff x="414338" y="1760654"/>
            <a:chExt cx="8343434" cy="3434804"/>
          </a:xfrm>
        </p:grpSpPr>
        <p:cxnSp>
          <p:nvCxnSpPr>
            <p:cNvPr id="31" name="Straight Connector 30">
              <a:extLst>
                <a:ext uri="{FF2B5EF4-FFF2-40B4-BE49-F238E27FC236}">
                  <a16:creationId xmlns:a16="http://schemas.microsoft.com/office/drawing/2014/main" id="{9C01EDC0-3E24-534E-ABC8-3D18143FD77F}"/>
                </a:ext>
              </a:extLst>
            </p:cNvPr>
            <p:cNvCxnSpPr>
              <a:cxnSpLocks/>
            </p:cNvCxnSpPr>
            <p:nvPr userDrawn="1"/>
          </p:nvCxnSpPr>
          <p:spPr>
            <a:xfrm flipV="1">
              <a:off x="2076109" y="1760658"/>
              <a:ext cx="6681660" cy="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AE472E5-E0E3-E042-87D8-5A1C194CA835}"/>
                </a:ext>
              </a:extLst>
            </p:cNvPr>
            <p:cNvCxnSpPr/>
            <p:nvPr userDrawn="1"/>
          </p:nvCxnSpPr>
          <p:spPr>
            <a:xfrm flipV="1">
              <a:off x="418572" y="5195455"/>
              <a:ext cx="8339199" cy="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295016A-EEA5-5848-8919-A1AAF42CDFE2}"/>
                </a:ext>
              </a:extLst>
            </p:cNvPr>
            <p:cNvCxnSpPr>
              <a:cxnSpLocks/>
            </p:cNvCxnSpPr>
            <p:nvPr userDrawn="1"/>
          </p:nvCxnSpPr>
          <p:spPr>
            <a:xfrm flipH="1" flipV="1">
              <a:off x="414338" y="1760659"/>
              <a:ext cx="0" cy="3434799"/>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BB3A1F4-B95C-C54C-AD39-82D5D2DB3DB7}"/>
                </a:ext>
              </a:extLst>
            </p:cNvPr>
            <p:cNvCxnSpPr>
              <a:cxnSpLocks/>
            </p:cNvCxnSpPr>
            <p:nvPr userDrawn="1"/>
          </p:nvCxnSpPr>
          <p:spPr>
            <a:xfrm flipH="1" flipV="1">
              <a:off x="8757772" y="1760659"/>
              <a:ext cx="0" cy="3434796"/>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CCDEA68-669D-E842-9162-A040FD2F7EB8}"/>
                </a:ext>
              </a:extLst>
            </p:cNvPr>
            <p:cNvCxnSpPr/>
            <p:nvPr userDrawn="1"/>
          </p:nvCxnSpPr>
          <p:spPr>
            <a:xfrm flipV="1">
              <a:off x="418572" y="1760654"/>
              <a:ext cx="619526" cy="0"/>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5229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 Vertical Graphic">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26721" y="1825625"/>
            <a:ext cx="6569501" cy="43068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a:t>
            </a:r>
            <a:r>
              <a:rPr lang="en-US" err="1"/>
              <a:t>levelzz</a:t>
            </a:r>
            <a:endParaRPr lang="en-US"/>
          </a:p>
        </p:txBody>
      </p:sp>
      <p:sp>
        <p:nvSpPr>
          <p:cNvPr id="16" name="Slide Number Placeholder 5"/>
          <p:cNvSpPr txBox="1">
            <a:spLocks/>
          </p:cNvSpPr>
          <p:nvPr userDrawn="1"/>
        </p:nvSpPr>
        <p:spPr>
          <a:xfrm>
            <a:off x="11567160"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pPr/>
              <a:t>‹#›</a:t>
            </a:fld>
            <a:endParaRPr lang="en-US" sz="900" b="0" dirty="0"/>
          </a:p>
        </p:txBody>
      </p:sp>
      <p:sp>
        <p:nvSpPr>
          <p:cNvPr id="19" name="Title 1"/>
          <p:cNvSpPr>
            <a:spLocks noGrp="1"/>
          </p:cNvSpPr>
          <p:nvPr>
            <p:ph type="title"/>
          </p:nvPr>
        </p:nvSpPr>
        <p:spPr>
          <a:xfrm>
            <a:off x="426721" y="365129"/>
            <a:ext cx="6583680" cy="1325563"/>
          </a:xfrm>
        </p:spPr>
        <p:txBody>
          <a:bodyPr/>
          <a:lstStyle>
            <a:lvl1pPr>
              <a:defRPr>
                <a:solidFill>
                  <a:schemeClr val="tx1"/>
                </a:solidFill>
              </a:defRPr>
            </a:lvl1pPr>
          </a:lstStyle>
          <a:p>
            <a:r>
              <a:rPr lang="en-US"/>
              <a:t>Click to edit Master title style</a:t>
            </a:r>
          </a:p>
        </p:txBody>
      </p:sp>
      <p:sp>
        <p:nvSpPr>
          <p:cNvPr id="5" name="Picture Placeholder 4"/>
          <p:cNvSpPr>
            <a:spLocks noGrp="1"/>
          </p:cNvSpPr>
          <p:nvPr>
            <p:ph type="pic" sz="quarter" idx="10" hasCustomPrompt="1"/>
          </p:nvPr>
        </p:nvSpPr>
        <p:spPr>
          <a:xfrm>
            <a:off x="7315200" y="365129"/>
            <a:ext cx="4449762" cy="5767300"/>
          </a:xfrm>
        </p:spPr>
        <p:txBody>
          <a:bodyPr/>
          <a:lstStyle/>
          <a:p>
            <a:r>
              <a:rPr lang="en-US" dirty="0"/>
              <a:t>Insert Graphic</a:t>
            </a:r>
          </a:p>
        </p:txBody>
      </p:sp>
      <p:pic>
        <p:nvPicPr>
          <p:cNvPr id="24" name="Picture 23">
            <a:extLst>
              <a:ext uri="{FF2B5EF4-FFF2-40B4-BE49-F238E27FC236}">
                <a16:creationId xmlns:a16="http://schemas.microsoft.com/office/drawing/2014/main" id="{2799F229-95BA-0D44-8D08-FFABD8BE01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6215" y="6346678"/>
            <a:ext cx="1058255" cy="324254"/>
          </a:xfrm>
          <a:prstGeom prst="rect">
            <a:avLst/>
          </a:prstGeom>
        </p:spPr>
      </p:pic>
      <p:grpSp>
        <p:nvGrpSpPr>
          <p:cNvPr id="25" name="Group 24">
            <a:extLst>
              <a:ext uri="{FF2B5EF4-FFF2-40B4-BE49-F238E27FC236}">
                <a16:creationId xmlns:a16="http://schemas.microsoft.com/office/drawing/2014/main" id="{C40A0AA0-FA64-A64D-B67F-4048EEA01AC6}"/>
              </a:ext>
            </a:extLst>
          </p:cNvPr>
          <p:cNvGrpSpPr/>
          <p:nvPr userDrawn="1"/>
        </p:nvGrpSpPr>
        <p:grpSpPr>
          <a:xfrm flipH="1" flipV="1">
            <a:off x="243461" y="249190"/>
            <a:ext cx="11705077" cy="6110235"/>
            <a:chOff x="414338" y="1760654"/>
            <a:chExt cx="8343434" cy="3434804"/>
          </a:xfrm>
        </p:grpSpPr>
        <p:cxnSp>
          <p:nvCxnSpPr>
            <p:cNvPr id="26" name="Straight Connector 25">
              <a:extLst>
                <a:ext uri="{FF2B5EF4-FFF2-40B4-BE49-F238E27FC236}">
                  <a16:creationId xmlns:a16="http://schemas.microsoft.com/office/drawing/2014/main" id="{CC83E9B4-D98D-364C-B765-02778E5801BC}"/>
                </a:ext>
              </a:extLst>
            </p:cNvPr>
            <p:cNvCxnSpPr>
              <a:cxnSpLocks/>
            </p:cNvCxnSpPr>
            <p:nvPr userDrawn="1"/>
          </p:nvCxnSpPr>
          <p:spPr>
            <a:xfrm flipV="1">
              <a:off x="2076109" y="1760658"/>
              <a:ext cx="6681660" cy="1"/>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DD2C7BB-49A3-A643-BFD6-3CB18BB839CB}"/>
                </a:ext>
              </a:extLst>
            </p:cNvPr>
            <p:cNvCxnSpPr/>
            <p:nvPr userDrawn="1"/>
          </p:nvCxnSpPr>
          <p:spPr>
            <a:xfrm flipV="1">
              <a:off x="418572" y="5195455"/>
              <a:ext cx="8339199" cy="3"/>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031436C-1F9B-924F-8414-A0548DE3C39A}"/>
                </a:ext>
              </a:extLst>
            </p:cNvPr>
            <p:cNvCxnSpPr>
              <a:cxnSpLocks/>
            </p:cNvCxnSpPr>
            <p:nvPr userDrawn="1"/>
          </p:nvCxnSpPr>
          <p:spPr>
            <a:xfrm flipH="1" flipV="1">
              <a:off x="414338" y="1760659"/>
              <a:ext cx="0" cy="3434799"/>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DBAED39-0A33-8645-892E-972BE82EB3E6}"/>
                </a:ext>
              </a:extLst>
            </p:cNvPr>
            <p:cNvCxnSpPr>
              <a:cxnSpLocks/>
            </p:cNvCxnSpPr>
            <p:nvPr userDrawn="1"/>
          </p:nvCxnSpPr>
          <p:spPr>
            <a:xfrm flipH="1" flipV="1">
              <a:off x="8757772" y="1760659"/>
              <a:ext cx="0" cy="3434796"/>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AB2F3E3-F9C8-C94A-AD1C-085C8296FA0A}"/>
                </a:ext>
              </a:extLst>
            </p:cNvPr>
            <p:cNvCxnSpPr/>
            <p:nvPr userDrawn="1"/>
          </p:nvCxnSpPr>
          <p:spPr>
            <a:xfrm flipV="1">
              <a:off x="418572" y="1760654"/>
              <a:ext cx="619526" cy="0"/>
            </a:xfrm>
            <a:prstGeom prst="line">
              <a:avLst/>
            </a:prstGeom>
            <a:ln w="25400" cap="rnd">
              <a:solidFill>
                <a:schemeClr val="accent1"/>
              </a:solidFill>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25741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lumMod val="75000"/>
          </a:schemeClr>
        </a:solidFill>
        <a:effectLst/>
      </p:bgPr>
    </p:bg>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14205" y="6333667"/>
            <a:ext cx="1058255" cy="324229"/>
          </a:xfrm>
          <a:prstGeom prst="rect">
            <a:avLst/>
          </a:prstGeom>
        </p:spPr>
      </p:pic>
      <p:sp>
        <p:nvSpPr>
          <p:cNvPr id="14" name="Title 2"/>
          <p:cNvSpPr>
            <a:spLocks noGrp="1"/>
          </p:cNvSpPr>
          <p:nvPr>
            <p:ph type="title" hasCustomPrompt="1"/>
          </p:nvPr>
        </p:nvSpPr>
        <p:spPr bwMode="gray">
          <a:xfrm>
            <a:off x="532263" y="2680019"/>
            <a:ext cx="11068334" cy="1528187"/>
          </a:xfrm>
        </p:spPr>
        <p:txBody>
          <a:bodyPr/>
          <a:lstStyle>
            <a:lvl1pPr>
              <a:lnSpc>
                <a:spcPct val="100000"/>
              </a:lnSpc>
              <a:defRPr sz="5000">
                <a:solidFill>
                  <a:schemeClr val="bg1"/>
                </a:solidFill>
              </a:defRPr>
            </a:lvl1pPr>
          </a:lstStyle>
          <a:p>
            <a:r>
              <a:rPr lang="en-US"/>
              <a:t>SECTION TITLE</a:t>
            </a:r>
          </a:p>
        </p:txBody>
      </p:sp>
      <p:sp>
        <p:nvSpPr>
          <p:cNvPr id="17" name="Text Placeholder 7"/>
          <p:cNvSpPr>
            <a:spLocks noGrp="1"/>
          </p:cNvSpPr>
          <p:nvPr>
            <p:ph type="body" sz="quarter" idx="13" hasCustomPrompt="1"/>
          </p:nvPr>
        </p:nvSpPr>
        <p:spPr bwMode="gray">
          <a:xfrm>
            <a:off x="889088" y="1636852"/>
            <a:ext cx="1414885" cy="219243"/>
          </a:xfrm>
          <a:ln>
            <a:noFill/>
          </a:ln>
        </p:spPr>
        <p:txBody>
          <a:bodyPr anchor="ctr" anchorCtr="0"/>
          <a:lstStyle>
            <a:lvl1pPr algn="ctr">
              <a:buFontTx/>
              <a:buNone/>
              <a:defRPr sz="1200" b="1" i="0" baseline="0">
                <a:solidFill>
                  <a:schemeClr val="bg1"/>
                </a:solidFill>
                <a:latin typeface="Century Gothic" charset="0"/>
                <a:ea typeface="Century Gothic" charset="0"/>
                <a:cs typeface="Century Gothic" charset="0"/>
              </a:defRPr>
            </a:lvl1pPr>
          </a:lstStyle>
          <a:p>
            <a:pPr lvl="0"/>
            <a:r>
              <a:rPr lang="en-US"/>
              <a:t>Section 1.0</a:t>
            </a:r>
          </a:p>
        </p:txBody>
      </p:sp>
      <p:sp>
        <p:nvSpPr>
          <p:cNvPr id="20" name="TextBox 19">
            <a:extLst>
              <a:ext uri="{FF2B5EF4-FFF2-40B4-BE49-F238E27FC236}">
                <a16:creationId xmlns:a16="http://schemas.microsoft.com/office/drawing/2014/main" id="{D13448CD-E08B-AA49-B411-5441D7E752E9}"/>
              </a:ext>
            </a:extLst>
          </p:cNvPr>
          <p:cNvSpPr txBox="1"/>
          <p:nvPr userDrawn="1"/>
        </p:nvSpPr>
        <p:spPr>
          <a:xfrm>
            <a:off x="164163" y="6494812"/>
            <a:ext cx="5957859" cy="215444"/>
          </a:xfrm>
          <a:prstGeom prst="rect">
            <a:avLst/>
          </a:prstGeom>
          <a:noFill/>
        </p:spPr>
        <p:txBody>
          <a:bodyPr wrap="square" rtlCol="0">
            <a:spAutoFit/>
          </a:bodyPr>
          <a:lstStyle/>
          <a:p>
            <a:r>
              <a:rPr lang="en-US" sz="800" kern="1200" dirty="0">
                <a:solidFill>
                  <a:schemeClr val="bg1"/>
                </a:solidFill>
                <a:effectLst/>
                <a:latin typeface="Century Gothic" panose="020B0502020202020204" pitchFamily="34" charset="0"/>
                <a:ea typeface="+mn-ea"/>
                <a:cs typeface="+mn-cs"/>
              </a:rPr>
              <a:t>© 2021 Change Healthcare LLC and/or one of its subsidiaries.  All Rights Reserved.</a:t>
            </a:r>
          </a:p>
        </p:txBody>
      </p:sp>
      <p:grpSp>
        <p:nvGrpSpPr>
          <p:cNvPr id="16" name="Group 15"/>
          <p:cNvGrpSpPr/>
          <p:nvPr userDrawn="1"/>
        </p:nvGrpSpPr>
        <p:grpSpPr>
          <a:xfrm>
            <a:off x="243462" y="1706134"/>
            <a:ext cx="11699136" cy="3499954"/>
            <a:chOff x="414338" y="1706134"/>
            <a:chExt cx="8343434" cy="3499954"/>
          </a:xfrm>
        </p:grpSpPr>
        <p:cxnSp>
          <p:nvCxnSpPr>
            <p:cNvPr id="18" name="Straight Connector 17"/>
            <p:cNvCxnSpPr/>
            <p:nvPr userDrawn="1"/>
          </p:nvCxnSpPr>
          <p:spPr>
            <a:xfrm>
              <a:off x="1896150" y="1706137"/>
              <a:ext cx="6861622"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a:off x="414338" y="5206088"/>
              <a:ext cx="8343434"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414338" y="1706137"/>
              <a:ext cx="0" cy="3489321"/>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757772" y="1706134"/>
              <a:ext cx="0" cy="3489321"/>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414338" y="1706134"/>
              <a:ext cx="440484" cy="0"/>
            </a:xfrm>
            <a:prstGeom prst="line">
              <a:avLst/>
            </a:prstGeom>
            <a:ln w="25400" cap="rnd">
              <a:solidFill>
                <a:schemeClr val="bg1"/>
              </a:solidFill>
              <a:round/>
            </a:ln>
          </p:spPr>
          <p:style>
            <a:lnRef idx="1">
              <a:schemeClr val="accent1"/>
            </a:lnRef>
            <a:fillRef idx="0">
              <a:schemeClr val="accent1"/>
            </a:fillRef>
            <a:effectRef idx="0">
              <a:schemeClr val="accent1"/>
            </a:effectRef>
            <a:fontRef idx="minor">
              <a:schemeClr val="tx1"/>
            </a:fontRef>
          </p:style>
        </p:cxnSp>
      </p:grpSp>
      <p:sp>
        <p:nvSpPr>
          <p:cNvPr id="19" name="Slide Number Placeholder 5">
            <a:extLst>
              <a:ext uri="{FF2B5EF4-FFF2-40B4-BE49-F238E27FC236}">
                <a16:creationId xmlns:a16="http://schemas.microsoft.com/office/drawing/2014/main" id="{B76431C0-91A7-D843-A309-38E1742B7F12}"/>
              </a:ext>
            </a:extLst>
          </p:cNvPr>
          <p:cNvSpPr txBox="1">
            <a:spLocks/>
          </p:cNvSpPr>
          <p:nvPr userDrawn="1"/>
        </p:nvSpPr>
        <p:spPr>
          <a:xfrm>
            <a:off x="11567160" y="6476225"/>
            <a:ext cx="375436" cy="381775"/>
          </a:xfrm>
          <a:prstGeom prst="rect">
            <a:avLst/>
          </a:prstGeom>
        </p:spPr>
        <p:txBody>
          <a:bodyPr vert="horz" lIns="91440" tIns="45720" rIns="91440" bIns="45720" rtlCol="0" anchor="ctr"/>
          <a:lstStyle>
            <a:defPPr>
              <a:defRPr lang="en-US"/>
            </a:defPPr>
            <a:lvl1pPr marL="0" algn="ctr" defTabSz="457200" rtl="0" eaLnBrk="1" latinLnBrk="0" hangingPunct="1">
              <a:defRPr sz="900" b="1" i="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8EC4198-BC34-B148-AE5D-B60C14016A4A}" type="slidenum">
              <a:rPr lang="en-US" sz="900" b="0" smtClean="0">
                <a:solidFill>
                  <a:schemeClr val="bg1"/>
                </a:solidFill>
              </a:rPr>
              <a:pPr/>
              <a:t>‹#›</a:t>
            </a:fld>
            <a:endParaRPr lang="en-US" sz="900" b="0" dirty="0">
              <a:solidFill>
                <a:schemeClr val="bg1"/>
              </a:solidFill>
            </a:endParaRPr>
          </a:p>
        </p:txBody>
      </p:sp>
    </p:spTree>
    <p:extLst>
      <p:ext uri="{BB962C8B-B14F-4D97-AF65-F5344CB8AC3E}">
        <p14:creationId xmlns:p14="http://schemas.microsoft.com/office/powerpoint/2010/main" val="260453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3CD6A7E6-36E2-E247-8100-F758F8D9FEF9}"/>
              </a:ext>
            </a:extLst>
          </p:cNvPr>
          <p:cNvSpPr txBox="1"/>
          <p:nvPr userDrawn="1"/>
        </p:nvSpPr>
        <p:spPr>
          <a:xfrm>
            <a:off x="164163" y="6494812"/>
            <a:ext cx="5957859" cy="215444"/>
          </a:xfrm>
          <a:prstGeom prst="rect">
            <a:avLst/>
          </a:prstGeom>
          <a:noFill/>
        </p:spPr>
        <p:txBody>
          <a:bodyPr wrap="square" rtlCol="0">
            <a:spAutoFit/>
          </a:bodyPr>
          <a:lstStyle/>
          <a:p>
            <a:r>
              <a:rPr lang="en-US" sz="800" kern="1200" dirty="0">
                <a:solidFill>
                  <a:schemeClr val="tx1"/>
                </a:solidFill>
                <a:effectLst/>
                <a:latin typeface="Century Gothic" panose="020B0502020202020204" pitchFamily="34" charset="0"/>
                <a:ea typeface="+mn-ea"/>
                <a:cs typeface="+mn-cs"/>
              </a:rPr>
              <a:t>© 2021 Change Healthcare LLC and/or one of its subsidiaries.  All Rights Reserved.</a:t>
            </a:r>
          </a:p>
        </p:txBody>
      </p:sp>
    </p:spTree>
    <p:extLst>
      <p:ext uri="{BB962C8B-B14F-4D97-AF65-F5344CB8AC3E}">
        <p14:creationId xmlns:p14="http://schemas.microsoft.com/office/powerpoint/2010/main" val="240409981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334" rtl="0" eaLnBrk="1" latinLnBrk="0" hangingPunct="1">
        <a:lnSpc>
          <a:spcPct val="90000"/>
        </a:lnSpc>
        <a:spcBef>
          <a:spcPct val="0"/>
        </a:spcBef>
        <a:buNone/>
        <a:defRPr sz="3200" b="1" kern="1200">
          <a:solidFill>
            <a:schemeClr val="tx1"/>
          </a:solidFill>
          <a:latin typeface="Century Gothic" charset="0"/>
          <a:ea typeface="Century Gothic" charset="0"/>
          <a:cs typeface="Century Gothic" charset="0"/>
        </a:defRPr>
      </a:lvl1pPr>
    </p:titleStyle>
    <p:bodyStyle>
      <a:lvl1pPr marL="228584" indent="-228584" algn="l" defTabSz="914334" rtl="0" eaLnBrk="1" latinLnBrk="0" hangingPunct="1">
        <a:lnSpc>
          <a:spcPct val="100000"/>
        </a:lnSpc>
        <a:spcBef>
          <a:spcPts val="999"/>
        </a:spcBef>
        <a:buFont typeface="Arial"/>
        <a:buChar char="•"/>
        <a:defRPr sz="2400" kern="1200">
          <a:solidFill>
            <a:schemeClr val="tx1"/>
          </a:solidFill>
          <a:latin typeface="Century Gothic" charset="0"/>
          <a:ea typeface="Century Gothic" charset="0"/>
          <a:cs typeface="Century Gothic" charset="0"/>
        </a:defRPr>
      </a:lvl1pPr>
      <a:lvl2pPr marL="685751" indent="-228584" algn="l" defTabSz="914334" rtl="0" eaLnBrk="1" latinLnBrk="0" hangingPunct="1">
        <a:lnSpc>
          <a:spcPct val="100000"/>
        </a:lnSpc>
        <a:spcBef>
          <a:spcPts val="500"/>
        </a:spcBef>
        <a:buFont typeface=".AppleSystemUIFont" charset="-120"/>
        <a:buChar char="–"/>
        <a:defRPr sz="2400" kern="1200">
          <a:solidFill>
            <a:schemeClr val="tx1"/>
          </a:solidFill>
          <a:latin typeface="Century Gothic" charset="0"/>
          <a:ea typeface="Century Gothic" charset="0"/>
          <a:cs typeface="Century Gothic" charset="0"/>
        </a:defRPr>
      </a:lvl2pPr>
      <a:lvl3pPr marL="1142918" indent="-228584" algn="l" defTabSz="914334" rtl="0" eaLnBrk="1" latinLnBrk="0" hangingPunct="1">
        <a:lnSpc>
          <a:spcPct val="100000"/>
        </a:lnSpc>
        <a:spcBef>
          <a:spcPts val="500"/>
        </a:spcBef>
        <a:buFont typeface="Courier New" charset="0"/>
        <a:buChar char="o"/>
        <a:defRPr sz="2000" kern="1200">
          <a:solidFill>
            <a:schemeClr val="tx1"/>
          </a:solidFill>
          <a:latin typeface="Century Gothic" charset="0"/>
          <a:ea typeface="Century Gothic" charset="0"/>
          <a:cs typeface="Century Gothic" charset="0"/>
        </a:defRPr>
      </a:lvl3pPr>
      <a:lvl4pPr marL="1600084" indent="-228584" algn="l" defTabSz="914334" rtl="0" eaLnBrk="1" latinLnBrk="0" hangingPunct="1">
        <a:lnSpc>
          <a:spcPct val="100000"/>
        </a:lnSpc>
        <a:spcBef>
          <a:spcPts val="500"/>
        </a:spcBef>
        <a:buFont typeface="Wingdings" charset="2"/>
        <a:buChar char="§"/>
        <a:defRPr sz="1800" kern="1200">
          <a:solidFill>
            <a:schemeClr val="tx1"/>
          </a:solidFill>
          <a:latin typeface="Century Gothic" charset="0"/>
          <a:ea typeface="Century Gothic" charset="0"/>
          <a:cs typeface="Century Gothic" charset="0"/>
        </a:defRPr>
      </a:lvl4pPr>
      <a:lvl5pPr marL="2114417" indent="-285750" algn="l" defTabSz="914334" rtl="0" eaLnBrk="1" latinLnBrk="0" hangingPunct="1">
        <a:lnSpc>
          <a:spcPct val="100000"/>
        </a:lnSpc>
        <a:spcBef>
          <a:spcPts val="500"/>
        </a:spcBef>
        <a:buSzPct val="100000"/>
        <a:buFont typeface="Wingdings" charset="2"/>
        <a:buChar char="v"/>
        <a:defRPr sz="1800" kern="1200">
          <a:solidFill>
            <a:schemeClr val="tx1"/>
          </a:solidFill>
          <a:latin typeface="Century Gothic" charset="0"/>
          <a:ea typeface="Century Gothic" charset="0"/>
          <a:cs typeface="Century Gothic" charset="0"/>
        </a:defRPr>
      </a:lvl5pPr>
      <a:lvl6pPr marL="2514418"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586"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753"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5919"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34" rtl="0" eaLnBrk="1" latinLnBrk="0" hangingPunct="1">
        <a:defRPr sz="1800" kern="1200">
          <a:solidFill>
            <a:schemeClr val="tx1"/>
          </a:solidFill>
          <a:latin typeface="+mn-lt"/>
          <a:ea typeface="+mn-ea"/>
          <a:cs typeface="+mn-cs"/>
        </a:defRPr>
      </a:lvl1pPr>
      <a:lvl2pPr marL="457167" algn="l" defTabSz="914334" rtl="0" eaLnBrk="1" latinLnBrk="0" hangingPunct="1">
        <a:defRPr sz="1800" kern="1200">
          <a:solidFill>
            <a:schemeClr val="tx1"/>
          </a:solidFill>
          <a:latin typeface="+mn-lt"/>
          <a:ea typeface="+mn-ea"/>
          <a:cs typeface="+mn-cs"/>
        </a:defRPr>
      </a:lvl2pPr>
      <a:lvl3pPr marL="914334" algn="l" defTabSz="914334" rtl="0" eaLnBrk="1" latinLnBrk="0" hangingPunct="1">
        <a:defRPr sz="1800" kern="1200">
          <a:solidFill>
            <a:schemeClr val="tx1"/>
          </a:solidFill>
          <a:latin typeface="+mn-lt"/>
          <a:ea typeface="+mn-ea"/>
          <a:cs typeface="+mn-cs"/>
        </a:defRPr>
      </a:lvl3pPr>
      <a:lvl4pPr marL="1371500" algn="l" defTabSz="914334" rtl="0" eaLnBrk="1" latinLnBrk="0" hangingPunct="1">
        <a:defRPr sz="1800" kern="1200">
          <a:solidFill>
            <a:schemeClr val="tx1"/>
          </a:solidFill>
          <a:latin typeface="+mn-lt"/>
          <a:ea typeface="+mn-ea"/>
          <a:cs typeface="+mn-cs"/>
        </a:defRPr>
      </a:lvl4pPr>
      <a:lvl5pPr marL="1828668" algn="l" defTabSz="914334" rtl="0" eaLnBrk="1" latinLnBrk="0" hangingPunct="1">
        <a:defRPr sz="1800" kern="1200">
          <a:solidFill>
            <a:schemeClr val="tx1"/>
          </a:solidFill>
          <a:latin typeface="+mn-lt"/>
          <a:ea typeface="+mn-ea"/>
          <a:cs typeface="+mn-cs"/>
        </a:defRPr>
      </a:lvl5pPr>
      <a:lvl6pPr marL="2285835" algn="l" defTabSz="914334" rtl="0" eaLnBrk="1" latinLnBrk="0" hangingPunct="1">
        <a:defRPr sz="1800" kern="1200">
          <a:solidFill>
            <a:schemeClr val="tx1"/>
          </a:solidFill>
          <a:latin typeface="+mn-lt"/>
          <a:ea typeface="+mn-ea"/>
          <a:cs typeface="+mn-cs"/>
        </a:defRPr>
      </a:lvl6pPr>
      <a:lvl7pPr marL="2743002" algn="l" defTabSz="914334" rtl="0" eaLnBrk="1" latinLnBrk="0" hangingPunct="1">
        <a:defRPr sz="1800" kern="1200">
          <a:solidFill>
            <a:schemeClr val="tx1"/>
          </a:solidFill>
          <a:latin typeface="+mn-lt"/>
          <a:ea typeface="+mn-ea"/>
          <a:cs typeface="+mn-cs"/>
        </a:defRPr>
      </a:lvl7pPr>
      <a:lvl8pPr marL="3200169" algn="l" defTabSz="914334" rtl="0" eaLnBrk="1" latinLnBrk="0" hangingPunct="1">
        <a:defRPr sz="1800" kern="1200">
          <a:solidFill>
            <a:schemeClr val="tx1"/>
          </a:solidFill>
          <a:latin typeface="+mn-lt"/>
          <a:ea typeface="+mn-ea"/>
          <a:cs typeface="+mn-cs"/>
        </a:defRPr>
      </a:lvl8pPr>
      <a:lvl9pPr marL="3657335" algn="l" defTabSz="91433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6.png"/><Relationship Id="rId7" Type="http://schemas.openxmlformats.org/officeDocument/2006/relationships/diagramData" Target="../diagrams/data1.xml"/><Relationship Id="rId12"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9.svg"/><Relationship Id="rId11" Type="http://schemas.microsoft.com/office/2007/relationships/diagramDrawing" Target="../diagrams/drawing1.xml"/><Relationship Id="rId5" Type="http://schemas.openxmlformats.org/officeDocument/2006/relationships/image" Target="../media/image8.png"/><Relationship Id="rId10" Type="http://schemas.openxmlformats.org/officeDocument/2006/relationships/diagramColors" Target="../diagrams/colors1.xml"/><Relationship Id="rId4" Type="http://schemas.openxmlformats.org/officeDocument/2006/relationships/image" Target="../media/image7.png"/><Relationship Id="rId9"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2.emf"/></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png"/><Relationship Id="rId7" Type="http://schemas.openxmlformats.org/officeDocument/2006/relationships/image" Target="../media/image21.jpe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20.svg"/><Relationship Id="rId5" Type="http://schemas.openxmlformats.org/officeDocument/2006/relationships/image" Target="../media/image19.png"/><Relationship Id="rId10" Type="http://schemas.openxmlformats.org/officeDocument/2006/relationships/image" Target="../media/image24.jpeg"/><Relationship Id="rId4" Type="http://schemas.openxmlformats.org/officeDocument/2006/relationships/image" Target="../media/image18.pn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B5729C7-E75A-4D68-88B0-AE62C6F04884}"/>
              </a:ext>
            </a:extLst>
          </p:cNvPr>
          <p:cNvSpPr>
            <a:spLocks noGrp="1"/>
          </p:cNvSpPr>
          <p:nvPr>
            <p:ph type="body" sz="quarter" idx="12"/>
          </p:nvPr>
        </p:nvSpPr>
        <p:spPr/>
        <p:txBody>
          <a:bodyPr vert="horz" lIns="91440" tIns="45720" rIns="91440" bIns="45720" rtlCol="0" anchor="t">
            <a:noAutofit/>
          </a:bodyPr>
          <a:lstStyle/>
          <a:p>
            <a:pPr marL="227965" indent="-227965"/>
            <a:r>
              <a:rPr lang="en-US" dirty="0">
                <a:latin typeface="Century Gothic"/>
              </a:rPr>
              <a:t>A Better Way to Chase Digital Charts</a:t>
            </a:r>
            <a:endParaRPr lang="en-US" dirty="0"/>
          </a:p>
        </p:txBody>
      </p:sp>
      <p:sp>
        <p:nvSpPr>
          <p:cNvPr id="7" name="Text Placeholder 6">
            <a:extLst>
              <a:ext uri="{FF2B5EF4-FFF2-40B4-BE49-F238E27FC236}">
                <a16:creationId xmlns:a16="http://schemas.microsoft.com/office/drawing/2014/main" id="{C47129F4-FB2C-4352-82BD-D7D816FD76F7}"/>
              </a:ext>
            </a:extLst>
          </p:cNvPr>
          <p:cNvSpPr>
            <a:spLocks noGrp="1"/>
          </p:cNvSpPr>
          <p:nvPr>
            <p:ph type="body" sz="quarter" idx="13"/>
          </p:nvPr>
        </p:nvSpPr>
        <p:spPr/>
        <p:txBody>
          <a:bodyPr>
            <a:normAutofit fontScale="77500" lnSpcReduction="20000"/>
          </a:bodyPr>
          <a:lstStyle/>
          <a:p>
            <a:r>
              <a:rPr lang="en-US" dirty="0"/>
              <a:t>AHIP January 2022</a:t>
            </a:r>
          </a:p>
        </p:txBody>
      </p:sp>
      <p:sp>
        <p:nvSpPr>
          <p:cNvPr id="5" name="Title 4">
            <a:extLst>
              <a:ext uri="{FF2B5EF4-FFF2-40B4-BE49-F238E27FC236}">
                <a16:creationId xmlns:a16="http://schemas.microsoft.com/office/drawing/2014/main" id="{60C414DB-C981-4195-BE7A-560D93105FF5}"/>
              </a:ext>
            </a:extLst>
          </p:cNvPr>
          <p:cNvSpPr>
            <a:spLocks noGrp="1"/>
          </p:cNvSpPr>
          <p:nvPr>
            <p:ph type="title"/>
          </p:nvPr>
        </p:nvSpPr>
        <p:spPr/>
        <p:txBody>
          <a:bodyPr>
            <a:normAutofit/>
          </a:bodyPr>
          <a:lstStyle/>
          <a:p>
            <a:r>
              <a:rPr lang="en-US" sz="4000" dirty="0"/>
              <a:t>Practical solutions for sharing member clinical data</a:t>
            </a:r>
          </a:p>
        </p:txBody>
      </p:sp>
    </p:spTree>
    <p:extLst>
      <p:ext uri="{BB962C8B-B14F-4D97-AF65-F5344CB8AC3E}">
        <p14:creationId xmlns:p14="http://schemas.microsoft.com/office/powerpoint/2010/main" val="55133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4AF39-EA51-44A8-80A5-A0A49E4A36B3}"/>
              </a:ext>
            </a:extLst>
          </p:cNvPr>
          <p:cNvSpPr>
            <a:spLocks noGrp="1"/>
          </p:cNvSpPr>
          <p:nvPr>
            <p:ph type="title"/>
          </p:nvPr>
        </p:nvSpPr>
        <p:spPr/>
        <p:txBody>
          <a:bodyPr/>
          <a:lstStyle/>
          <a:p>
            <a:r>
              <a:rPr lang="en-US" dirty="0"/>
              <a:t>We believe</a:t>
            </a:r>
          </a:p>
        </p:txBody>
      </p:sp>
      <p:sp>
        <p:nvSpPr>
          <p:cNvPr id="3" name="Content Placeholder 2">
            <a:extLst>
              <a:ext uri="{FF2B5EF4-FFF2-40B4-BE49-F238E27FC236}">
                <a16:creationId xmlns:a16="http://schemas.microsoft.com/office/drawing/2014/main" id="{15107D66-9644-48FB-B811-A6E2500A6053}"/>
              </a:ext>
            </a:extLst>
          </p:cNvPr>
          <p:cNvSpPr>
            <a:spLocks noGrp="1"/>
          </p:cNvSpPr>
          <p:nvPr>
            <p:ph idx="1"/>
          </p:nvPr>
        </p:nvSpPr>
        <p:spPr>
          <a:xfrm>
            <a:off x="426720" y="1825624"/>
            <a:ext cx="8632439" cy="1011844"/>
          </a:xfrm>
        </p:spPr>
        <p:txBody>
          <a:bodyPr/>
          <a:lstStyle/>
          <a:p>
            <a:r>
              <a:rPr lang="en-US" dirty="0"/>
              <a:t>CIOs want to focus on activating data for business use, not on acquiring data from multiple sources	</a:t>
            </a:r>
          </a:p>
        </p:txBody>
      </p:sp>
      <p:pic>
        <p:nvPicPr>
          <p:cNvPr id="4" name="Picture 3">
            <a:extLst>
              <a:ext uri="{FF2B5EF4-FFF2-40B4-BE49-F238E27FC236}">
                <a16:creationId xmlns:a16="http://schemas.microsoft.com/office/drawing/2014/main" id="{82FE1509-28ED-4270-9F0B-E31CD01B6766}"/>
              </a:ext>
            </a:extLst>
          </p:cNvPr>
          <p:cNvPicPr>
            <a:picLocks noChangeAspect="1"/>
          </p:cNvPicPr>
          <p:nvPr/>
        </p:nvPicPr>
        <p:blipFill>
          <a:blip r:embed="rId3"/>
          <a:stretch>
            <a:fillRect/>
          </a:stretch>
        </p:blipFill>
        <p:spPr>
          <a:xfrm>
            <a:off x="9059159" y="3978141"/>
            <a:ext cx="2158738" cy="2046011"/>
          </a:xfrm>
          <a:prstGeom prst="rect">
            <a:avLst/>
          </a:prstGeom>
        </p:spPr>
      </p:pic>
      <p:sp>
        <p:nvSpPr>
          <p:cNvPr id="6" name="TextBox 5">
            <a:extLst>
              <a:ext uri="{FF2B5EF4-FFF2-40B4-BE49-F238E27FC236}">
                <a16:creationId xmlns:a16="http://schemas.microsoft.com/office/drawing/2014/main" id="{D0DC3F96-E199-4A32-82DA-C046C72D4A86}"/>
              </a:ext>
            </a:extLst>
          </p:cNvPr>
          <p:cNvSpPr txBox="1"/>
          <p:nvPr/>
        </p:nvSpPr>
        <p:spPr>
          <a:xfrm>
            <a:off x="426720" y="2820204"/>
            <a:ext cx="11206113" cy="1200329"/>
          </a:xfrm>
          <a:prstGeom prst="rect">
            <a:avLst/>
          </a:prstGeom>
          <a:noFill/>
        </p:spPr>
        <p:txBody>
          <a:bodyPr wrap="square">
            <a:spAutoFit/>
          </a:bodyPr>
          <a:lstStyle/>
          <a:p>
            <a:pPr marL="285750" indent="-285750">
              <a:buFont typeface="Arial" panose="020B0604020202020204" pitchFamily="34" charset="0"/>
              <a:buChar char="•"/>
            </a:pPr>
            <a:r>
              <a:rPr lang="en-US" sz="2400" dirty="0"/>
              <a:t>Data must be:</a:t>
            </a:r>
          </a:p>
          <a:p>
            <a:pPr marL="742950" lvl="1" indent="-285750">
              <a:buFont typeface="Arial" panose="020B0604020202020204" pitchFamily="34" charset="0"/>
              <a:buChar char="•"/>
            </a:pPr>
            <a:r>
              <a:rPr lang="en-US" sz="2400" dirty="0"/>
              <a:t>Legally and technically accessible from across the care continuum</a:t>
            </a:r>
          </a:p>
          <a:p>
            <a:pPr marL="742950" lvl="1" indent="-285750">
              <a:buFont typeface="Arial" panose="020B0604020202020204" pitchFamily="34" charset="0"/>
              <a:buChar char="•"/>
            </a:pPr>
            <a:r>
              <a:rPr lang="en-US" sz="2400" dirty="0"/>
              <a:t>Deployed into payer workflows</a:t>
            </a:r>
          </a:p>
        </p:txBody>
      </p:sp>
    </p:spTree>
    <p:extLst>
      <p:ext uri="{BB962C8B-B14F-4D97-AF65-F5344CB8AC3E}">
        <p14:creationId xmlns:p14="http://schemas.microsoft.com/office/powerpoint/2010/main" val="394582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B2C1-E51E-4AE3-8426-A9388C2CAF3B}"/>
              </a:ext>
            </a:extLst>
          </p:cNvPr>
          <p:cNvSpPr>
            <a:spLocks noGrp="1"/>
          </p:cNvSpPr>
          <p:nvPr>
            <p:ph type="title"/>
          </p:nvPr>
        </p:nvSpPr>
        <p:spPr>
          <a:xfrm>
            <a:off x="426720" y="365129"/>
            <a:ext cx="11338559" cy="1325563"/>
          </a:xfrm>
        </p:spPr>
        <p:txBody>
          <a:bodyPr>
            <a:noAutofit/>
          </a:bodyPr>
          <a:lstStyle/>
          <a:p>
            <a:r>
              <a:rPr lang="en-US" dirty="0"/>
              <a:t>Growing demand </a:t>
            </a:r>
            <a:r>
              <a:rPr lang="en-US" i="1" dirty="0"/>
              <a:t>demands</a:t>
            </a:r>
            <a:r>
              <a:rPr lang="en-US" dirty="0"/>
              <a:t> a digital solution</a:t>
            </a:r>
          </a:p>
        </p:txBody>
      </p:sp>
      <p:sp>
        <p:nvSpPr>
          <p:cNvPr id="5" name="TextBox 4">
            <a:extLst>
              <a:ext uri="{FF2B5EF4-FFF2-40B4-BE49-F238E27FC236}">
                <a16:creationId xmlns:a16="http://schemas.microsoft.com/office/drawing/2014/main" id="{040F6F41-D071-41B6-8577-BAA46E82B44C}"/>
              </a:ext>
            </a:extLst>
          </p:cNvPr>
          <p:cNvSpPr txBox="1"/>
          <p:nvPr/>
        </p:nvSpPr>
        <p:spPr>
          <a:xfrm>
            <a:off x="1177319" y="1975088"/>
            <a:ext cx="2939224" cy="1669639"/>
          </a:xfrm>
          <a:prstGeom prst="rect">
            <a:avLst/>
          </a:prstGeom>
          <a:noFill/>
        </p:spPr>
        <p:txBody>
          <a:bodyPr wrap="square" lIns="0" tIns="0" rIns="0" bIns="0" rtlCol="0" anchor="t">
            <a:no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srgbClr val="121A6C"/>
                </a:solidFill>
                <a:effectLst/>
                <a:uLnTx/>
                <a:uFillTx/>
                <a:latin typeface="Century Gothic"/>
                <a:ea typeface="+mn-ea"/>
                <a:cs typeface="+mn-cs"/>
              </a:rPr>
              <a:t>90,000,000</a:t>
            </a:r>
          </a:p>
          <a:p>
            <a:pPr marL="0" marR="0" lvl="0" indent="0" algn="ctr" defTabSz="914400" rtl="0" eaLnBrk="1" fontAlgn="base" latinLnBrk="0" hangingPunct="1">
              <a:lnSpc>
                <a:spcPct val="100000"/>
              </a:lnSpc>
              <a:spcBef>
                <a:spcPts val="0"/>
              </a:spcBef>
              <a:spcAft>
                <a:spcPts val="0"/>
              </a:spcAft>
              <a:buClrTx/>
              <a:buSzTx/>
              <a:buFontTx/>
              <a:buNone/>
              <a:tabLst/>
              <a:defRPr/>
            </a:pPr>
            <a:r>
              <a:rPr lang="en-US" dirty="0">
                <a:solidFill>
                  <a:srgbClr val="121A6C"/>
                </a:solidFill>
                <a:latin typeface="Century Gothic"/>
              </a:rPr>
              <a:t>o</a:t>
            </a:r>
            <a:r>
              <a:rPr kumimoji="0" lang="en-US" sz="1800" b="0" i="0" u="none" strike="noStrike" kern="1200" cap="none" spc="0" normalizeH="0" baseline="0" noProof="0" dirty="0">
                <a:ln>
                  <a:noFill/>
                </a:ln>
                <a:solidFill>
                  <a:srgbClr val="121A6C"/>
                </a:solidFill>
                <a:effectLst/>
                <a:uLnTx/>
                <a:uFillTx/>
                <a:latin typeface="Century Gothic"/>
                <a:ea typeface="+mn-ea"/>
                <a:cs typeface="+mn-cs"/>
              </a:rPr>
              <a:t>f the </a:t>
            </a:r>
            <a:r>
              <a:rPr kumimoji="0" lang="en-US" sz="1800" b="0" i="0" u="none" strike="noStrike" kern="1200" cap="none" spc="0" normalizeH="0" baseline="0" noProof="0" dirty="0">
                <a:ln>
                  <a:noFill/>
                </a:ln>
                <a:solidFill>
                  <a:srgbClr val="002060"/>
                </a:solidFill>
                <a:effectLst/>
                <a:uLnTx/>
                <a:uFillTx/>
                <a:latin typeface="Century Gothic"/>
                <a:ea typeface="+mn-ea"/>
                <a:cs typeface="+mn-cs"/>
              </a:rPr>
              <a:t>nearly 100 million</a:t>
            </a:r>
          </a:p>
          <a:p>
            <a:pPr marL="0" marR="0" lvl="0" indent="0" algn="ctr" defTabSz="914400" rtl="0" eaLnBrk="1" fontAlgn="base" latinLnBrk="0" hangingPunct="1">
              <a:lnSpc>
                <a:spcPct val="100000"/>
              </a:lnSpc>
              <a:spcBef>
                <a:spcPts val="0"/>
              </a:spcBef>
              <a:spcAft>
                <a:spcPts val="0"/>
              </a:spcAft>
              <a:buClrTx/>
              <a:buSzTx/>
              <a:buFontTx/>
              <a:buNone/>
              <a:tabLst/>
              <a:defRPr/>
            </a:pPr>
            <a:r>
              <a:rPr lang="en-US" b="1" dirty="0">
                <a:solidFill>
                  <a:srgbClr val="121A6C"/>
                </a:solidFill>
                <a:latin typeface="Century Gothic"/>
              </a:rPr>
              <a:t>m</a:t>
            </a:r>
            <a:r>
              <a:rPr kumimoji="0" lang="en-US" sz="1800" b="1" i="0" u="none" strike="noStrike" kern="1200" cap="none" spc="0" normalizeH="0" baseline="0" noProof="0" dirty="0">
                <a:ln>
                  <a:noFill/>
                </a:ln>
                <a:solidFill>
                  <a:srgbClr val="121A6C"/>
                </a:solidFill>
                <a:effectLst/>
                <a:uLnTx/>
                <a:uFillTx/>
                <a:latin typeface="Century Gothic"/>
                <a:ea typeface="+mn-ea"/>
                <a:cs typeface="+mn-cs"/>
              </a:rPr>
              <a:t>edical records requests are fulfilled manually</a:t>
            </a:r>
            <a:r>
              <a:rPr kumimoji="0" lang="en-US" sz="1800" b="1" i="0" u="none" strike="noStrike" kern="1200" cap="none" spc="0" normalizeH="0" baseline="30000" noProof="0" dirty="0">
                <a:ln>
                  <a:noFill/>
                </a:ln>
                <a:solidFill>
                  <a:srgbClr val="121A6C"/>
                </a:solidFill>
                <a:effectLst/>
                <a:uLnTx/>
                <a:uFillTx/>
                <a:latin typeface="Century Gothic"/>
                <a:ea typeface="+mn-ea"/>
                <a:cs typeface="+mn-cs"/>
              </a:rPr>
              <a:t>1</a:t>
            </a:r>
            <a:endParaRPr kumimoji="0" lang="en-US" sz="1800" b="0" i="0" u="none" strike="noStrike" kern="1200" cap="none" spc="0" normalizeH="0" baseline="30000" noProof="0" dirty="0">
              <a:ln>
                <a:noFill/>
              </a:ln>
              <a:solidFill>
                <a:srgbClr val="FF0000"/>
              </a:solidFill>
              <a:effectLst/>
              <a:uLnTx/>
              <a:uFillTx/>
              <a:latin typeface="Century Gothic"/>
              <a:ea typeface="+mn-ea"/>
              <a:cs typeface="+mn-cs"/>
            </a:endParaRPr>
          </a:p>
        </p:txBody>
      </p:sp>
      <p:sp>
        <p:nvSpPr>
          <p:cNvPr id="15" name="TextBox 14">
            <a:extLst>
              <a:ext uri="{FF2B5EF4-FFF2-40B4-BE49-F238E27FC236}">
                <a16:creationId xmlns:a16="http://schemas.microsoft.com/office/drawing/2014/main" id="{F4AF57CF-825C-43A8-A4C0-96E62C831074}"/>
              </a:ext>
            </a:extLst>
          </p:cNvPr>
          <p:cNvSpPr txBox="1"/>
          <p:nvPr/>
        </p:nvSpPr>
        <p:spPr>
          <a:xfrm>
            <a:off x="1692471" y="3641735"/>
            <a:ext cx="1908919" cy="1892826"/>
          </a:xfrm>
          <a:prstGeom prst="rect">
            <a:avLst/>
          </a:prstGeom>
          <a:noFill/>
        </p:spPr>
        <p:txBody>
          <a:bodyPr wrap="square" lIns="0" tIns="0" rIns="0" bIns="0" rtlCol="0" anchor="t">
            <a:spAutoFit/>
          </a:bodyPr>
          <a:lstStyle/>
          <a:p>
            <a:pPr marL="0" marR="0" lvl="0" indent="0" algn="ctr" defTabSz="914400" rtl="0" eaLnBrk="1" fontAlgn="base" latinLnBrk="0" hangingPunct="1">
              <a:lnSpc>
                <a:spcPct val="100000"/>
              </a:lnSpc>
              <a:spcBef>
                <a:spcPts val="600"/>
              </a:spcBef>
              <a:spcAft>
                <a:spcPts val="0"/>
              </a:spcAft>
              <a:buClrTx/>
              <a:buSzTx/>
              <a:buFontTx/>
              <a:buNone/>
              <a:tabLst/>
              <a:defRPr/>
            </a:pPr>
            <a:r>
              <a:rPr kumimoji="0" lang="en-US" sz="1400" b="0" i="0" u="none" strike="noStrike" kern="1200" cap="none" spc="0" normalizeH="0" baseline="0" noProof="0" dirty="0">
                <a:ln>
                  <a:noFill/>
                </a:ln>
                <a:solidFill>
                  <a:srgbClr val="121A6C"/>
                </a:solidFill>
                <a:effectLst/>
                <a:uLnTx/>
                <a:uFillTx/>
                <a:latin typeface="Century Gothic"/>
                <a:ea typeface="+mn-ea"/>
                <a:cs typeface="+mn-cs"/>
              </a:rPr>
              <a:t>On average, </a:t>
            </a:r>
            <a:r>
              <a:rPr kumimoji="0" lang="en-US" sz="1400" b="1" i="0" u="none" strike="noStrike" kern="1200" cap="none" spc="0" normalizeH="0" baseline="0" noProof="0" dirty="0">
                <a:ln>
                  <a:noFill/>
                </a:ln>
                <a:solidFill>
                  <a:srgbClr val="121A6C"/>
                </a:solidFill>
                <a:effectLst/>
                <a:uLnTx/>
                <a:uFillTx/>
                <a:latin typeface="Century Gothic"/>
                <a:ea typeface="+mn-ea"/>
                <a:cs typeface="+mn-cs"/>
              </a:rPr>
              <a:t>each physician </a:t>
            </a:r>
            <a:r>
              <a:rPr kumimoji="0" lang="en-US" sz="1400" b="0" i="0" u="none" strike="noStrike" kern="1200" cap="none" spc="0" normalizeH="0" baseline="0" noProof="0" dirty="0">
                <a:ln>
                  <a:noFill/>
                </a:ln>
                <a:solidFill>
                  <a:srgbClr val="121A6C"/>
                </a:solidFill>
                <a:effectLst/>
                <a:uLnTx/>
                <a:uFillTx/>
                <a:latin typeface="Century Gothic"/>
                <a:ea typeface="+mn-ea"/>
                <a:cs typeface="+mn-cs"/>
              </a:rPr>
              <a:t>receives</a:t>
            </a:r>
          </a:p>
          <a:p>
            <a:pPr marL="0" marR="0" lvl="0" indent="0" algn="ctr" defTabSz="914400" rtl="0" eaLnBrk="1" fontAlgn="base" latinLnBrk="0" hangingPunct="1">
              <a:lnSpc>
                <a:spcPct val="95000"/>
              </a:lnSpc>
              <a:spcAft>
                <a:spcPts val="0"/>
              </a:spcAft>
              <a:buClrTx/>
              <a:buSzTx/>
              <a:buFontTx/>
              <a:buNone/>
              <a:tabLst/>
              <a:defRPr/>
            </a:pPr>
            <a:r>
              <a:rPr kumimoji="0" lang="en-US" sz="7200" b="1" i="0" u="none" strike="noStrike" kern="1200" cap="none" spc="-1000" normalizeH="0" noProof="0" dirty="0">
                <a:ln>
                  <a:noFill/>
                </a:ln>
                <a:solidFill>
                  <a:schemeClr val="accent2"/>
                </a:solidFill>
                <a:effectLst/>
                <a:uLnTx/>
                <a:uFillTx/>
                <a:ea typeface="+mn-ea"/>
                <a:cs typeface="+mn-cs"/>
              </a:rPr>
              <a:t>1</a:t>
            </a:r>
            <a:r>
              <a:rPr kumimoji="0" lang="en-US" sz="7200" b="1" i="0" u="none" strike="noStrike" kern="1200" cap="none" spc="-100" normalizeH="0" noProof="0" dirty="0">
                <a:ln>
                  <a:noFill/>
                </a:ln>
                <a:solidFill>
                  <a:schemeClr val="accent2"/>
                </a:solidFill>
                <a:effectLst/>
                <a:uLnTx/>
                <a:uFillTx/>
                <a:ea typeface="+mn-ea"/>
                <a:cs typeface="+mn-cs"/>
              </a:rPr>
              <a:t>00</a:t>
            </a:r>
            <a:br>
              <a:rPr kumimoji="0" lang="en-US" sz="7200" b="1" i="0" u="none" strike="noStrike" kern="1200" cap="none" spc="0" normalizeH="0" baseline="0" noProof="0" dirty="0">
                <a:ln>
                  <a:noFill/>
                </a:ln>
                <a:solidFill>
                  <a:schemeClr val="accent6"/>
                </a:solidFill>
                <a:effectLst/>
                <a:uLnTx/>
                <a:uFillTx/>
                <a:ea typeface="+mn-ea"/>
                <a:cs typeface="+mn-cs"/>
              </a:rPr>
            </a:br>
            <a:r>
              <a:rPr lang="en-US" sz="1400" b="1" dirty="0">
                <a:solidFill>
                  <a:srgbClr val="121A6C"/>
                </a:solidFill>
                <a:latin typeface="Century Gothic"/>
              </a:rPr>
              <a:t>medical records requests per year</a:t>
            </a:r>
            <a:r>
              <a:rPr lang="en-US" sz="1400" b="1" baseline="30000" dirty="0">
                <a:solidFill>
                  <a:srgbClr val="121A6C"/>
                </a:solidFill>
                <a:latin typeface="Century Gothic"/>
              </a:rPr>
              <a:t>2</a:t>
            </a:r>
            <a:endParaRPr kumimoji="0" lang="en-US" sz="1400" b="1" i="0" u="none" strike="noStrike" kern="1200" cap="none" spc="0" normalizeH="0" baseline="30000" noProof="0" dirty="0">
              <a:ln>
                <a:noFill/>
              </a:ln>
              <a:solidFill>
                <a:srgbClr val="121A6C"/>
              </a:solidFill>
              <a:effectLst/>
              <a:uLnTx/>
              <a:uFillTx/>
              <a:latin typeface="Century Gothic"/>
              <a:ea typeface="+mn-ea"/>
              <a:cs typeface="+mn-cs"/>
            </a:endParaRPr>
          </a:p>
        </p:txBody>
      </p:sp>
      <p:sp>
        <p:nvSpPr>
          <p:cNvPr id="19" name="Rectangle 18">
            <a:extLst>
              <a:ext uri="{FF2B5EF4-FFF2-40B4-BE49-F238E27FC236}">
                <a16:creationId xmlns:a16="http://schemas.microsoft.com/office/drawing/2014/main" id="{E40773BE-B893-4712-B129-98CF67FAAE59}"/>
              </a:ext>
            </a:extLst>
          </p:cNvPr>
          <p:cNvSpPr/>
          <p:nvPr/>
        </p:nvSpPr>
        <p:spPr>
          <a:xfrm>
            <a:off x="251986" y="6088113"/>
            <a:ext cx="2595997" cy="271937"/>
          </a:xfrm>
          <a:prstGeom prst="rect">
            <a:avLst/>
          </a:prstGeom>
        </p:spPr>
        <p:txBody>
          <a:bodyPr wrap="square" lIns="91440" tIns="0" rIns="0" bIns="91440" anchor="b">
            <a:noAutofit/>
          </a:bodyPr>
          <a:lstStyle/>
          <a:p>
            <a:pPr fontAlgn="base">
              <a:defRPr/>
            </a:pPr>
            <a:r>
              <a:rPr kumimoji="0" lang="en-US" sz="800" b="0" i="0" u="none" strike="noStrike" kern="1200" cap="none" spc="0" normalizeH="0" noProof="0" dirty="0">
                <a:ln>
                  <a:noFill/>
                </a:ln>
                <a:solidFill>
                  <a:schemeClr val="accent4"/>
                </a:solidFill>
                <a:effectLst/>
                <a:uLnTx/>
                <a:uFillTx/>
                <a:latin typeface="Century Gothic" panose="020B0502020202020204" pitchFamily="34" charset="0"/>
                <a:ea typeface="+mn-ea"/>
                <a:cs typeface="+mn-cs"/>
              </a:rPr>
              <a:t>1 Change Healthcare survey 2020, 2 </a:t>
            </a:r>
            <a:r>
              <a:rPr kumimoji="0" lang="en-US" sz="800" b="0" i="0" u="none" strike="noStrike" kern="1200" cap="none" spc="0" normalizeH="0" noProof="0" dirty="0">
                <a:ln>
                  <a:noFill/>
                </a:ln>
                <a:solidFill>
                  <a:schemeClr val="accent4"/>
                </a:solidFill>
                <a:effectLst/>
                <a:uLnTx/>
                <a:uFillTx/>
                <a:latin typeface="Century Gothic" panose="020B0502020202020204" pitchFamily="34" charset="0"/>
              </a:rPr>
              <a:t>Statistia.com</a:t>
            </a:r>
          </a:p>
        </p:txBody>
      </p:sp>
      <p:grpSp>
        <p:nvGrpSpPr>
          <p:cNvPr id="6" name="Group 5">
            <a:extLst>
              <a:ext uri="{FF2B5EF4-FFF2-40B4-BE49-F238E27FC236}">
                <a16:creationId xmlns:a16="http://schemas.microsoft.com/office/drawing/2014/main" id="{789D6759-7A66-4647-B600-44CE76E5C4BE}"/>
              </a:ext>
            </a:extLst>
          </p:cNvPr>
          <p:cNvGrpSpPr/>
          <p:nvPr/>
        </p:nvGrpSpPr>
        <p:grpSpPr>
          <a:xfrm>
            <a:off x="5098303" y="1632708"/>
            <a:ext cx="5916378" cy="4084517"/>
            <a:chOff x="4396025" y="1336333"/>
            <a:chExt cx="6145732" cy="4242857"/>
          </a:xfrm>
        </p:grpSpPr>
        <p:pic>
          <p:nvPicPr>
            <p:cNvPr id="16" name="Picture 15">
              <a:extLst>
                <a:ext uri="{FF2B5EF4-FFF2-40B4-BE49-F238E27FC236}">
                  <a16:creationId xmlns:a16="http://schemas.microsoft.com/office/drawing/2014/main" id="{2F419486-55D9-E34C-9467-46D84E836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2682" y="2883279"/>
              <a:ext cx="499435" cy="469376"/>
            </a:xfrm>
            <a:prstGeom prst="rect">
              <a:avLst/>
            </a:prstGeom>
          </p:spPr>
        </p:pic>
        <p:pic>
          <p:nvPicPr>
            <p:cNvPr id="21" name="Picture 20">
              <a:extLst>
                <a:ext uri="{FF2B5EF4-FFF2-40B4-BE49-F238E27FC236}">
                  <a16:creationId xmlns:a16="http://schemas.microsoft.com/office/drawing/2014/main" id="{1618884C-955D-D74D-9837-86CE65CA84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1779" y="4232141"/>
              <a:ext cx="619382" cy="518463"/>
            </a:xfrm>
            <a:prstGeom prst="rect">
              <a:avLst/>
            </a:prstGeom>
          </p:spPr>
        </p:pic>
        <p:pic>
          <p:nvPicPr>
            <p:cNvPr id="10" name="Graphic 9" descr="Printer outline">
              <a:extLst>
                <a:ext uri="{FF2B5EF4-FFF2-40B4-BE49-F238E27FC236}">
                  <a16:creationId xmlns:a16="http://schemas.microsoft.com/office/drawing/2014/main" id="{2BE5B076-6230-42EE-B58D-89E74C306A3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194284" y="2929467"/>
              <a:ext cx="588210" cy="588210"/>
            </a:xfrm>
            <a:prstGeom prst="rect">
              <a:avLst/>
            </a:prstGeom>
          </p:spPr>
        </p:pic>
        <p:graphicFrame>
          <p:nvGraphicFramePr>
            <p:cNvPr id="3" name="Diagram 2">
              <a:extLst>
                <a:ext uri="{FF2B5EF4-FFF2-40B4-BE49-F238E27FC236}">
                  <a16:creationId xmlns:a16="http://schemas.microsoft.com/office/drawing/2014/main" id="{E9A5DC14-8C49-4DB1-9953-B60041E6321C}"/>
                </a:ext>
              </a:extLst>
            </p:cNvPr>
            <p:cNvGraphicFramePr/>
            <p:nvPr>
              <p:extLst>
                <p:ext uri="{D42A27DB-BD31-4B8C-83A1-F6EECF244321}">
                  <p14:modId xmlns:p14="http://schemas.microsoft.com/office/powerpoint/2010/main" val="3077321259"/>
                </p:ext>
              </p:extLst>
            </p:nvPr>
          </p:nvGraphicFramePr>
          <p:xfrm>
            <a:off x="4581184" y="1336333"/>
            <a:ext cx="5960573" cy="42428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14" name="Picture 13">
              <a:extLst>
                <a:ext uri="{FF2B5EF4-FFF2-40B4-BE49-F238E27FC236}">
                  <a16:creationId xmlns:a16="http://schemas.microsoft.com/office/drawing/2014/main" id="{283D5021-BD2B-43D4-83F9-87CF7FBF6AB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037214" y="2532025"/>
              <a:ext cx="1048512" cy="1438656"/>
            </a:xfrm>
            <a:prstGeom prst="rect">
              <a:avLst/>
            </a:prstGeom>
          </p:spPr>
        </p:pic>
        <p:sp>
          <p:nvSpPr>
            <p:cNvPr id="20" name="TextBox 19">
              <a:extLst>
                <a:ext uri="{FF2B5EF4-FFF2-40B4-BE49-F238E27FC236}">
                  <a16:creationId xmlns:a16="http://schemas.microsoft.com/office/drawing/2014/main" id="{AACDE0E1-D636-4BDD-A437-1D1D7C0EC852}"/>
                </a:ext>
              </a:extLst>
            </p:cNvPr>
            <p:cNvSpPr txBox="1"/>
            <p:nvPr/>
          </p:nvSpPr>
          <p:spPr>
            <a:xfrm>
              <a:off x="6390749" y="3298515"/>
              <a:ext cx="722860" cy="276999"/>
            </a:xfrm>
            <a:prstGeom prst="rect">
              <a:avLst/>
            </a:prstGeom>
            <a:noFill/>
          </p:spPr>
          <p:txBody>
            <a:bodyPr wrap="square">
              <a:spAutoFit/>
            </a:bodyPr>
            <a:lstStyle/>
            <a:p>
              <a:r>
                <a:rPr kumimoji="0" lang="en-US" sz="1200" b="1" i="1" u="none" strike="noStrike" kern="1200" cap="none" spc="0" normalizeH="0" baseline="30000" noProof="0" dirty="0">
                  <a:ln>
                    <a:noFill/>
                  </a:ln>
                  <a:solidFill>
                    <a:srgbClr val="59D0FF"/>
                  </a:solidFill>
                  <a:effectLst/>
                  <a:uLnTx/>
                  <a:uFillTx/>
                  <a:latin typeface="Century Gothic"/>
                  <a:ea typeface="+mn-ea"/>
                  <a:cs typeface="+mn-cs"/>
                </a:rPr>
                <a:t>Paper</a:t>
              </a:r>
              <a:endParaRPr lang="en-US" sz="1200" dirty="0"/>
            </a:p>
          </p:txBody>
        </p:sp>
        <p:sp>
          <p:nvSpPr>
            <p:cNvPr id="22" name="TextBox 21">
              <a:extLst>
                <a:ext uri="{FF2B5EF4-FFF2-40B4-BE49-F238E27FC236}">
                  <a16:creationId xmlns:a16="http://schemas.microsoft.com/office/drawing/2014/main" id="{AAE0DA62-4F17-4B2A-9C04-8A1814E20BC7}"/>
                </a:ext>
              </a:extLst>
            </p:cNvPr>
            <p:cNvSpPr txBox="1"/>
            <p:nvPr/>
          </p:nvSpPr>
          <p:spPr>
            <a:xfrm>
              <a:off x="8468316" y="3437014"/>
              <a:ext cx="722860" cy="276999"/>
            </a:xfrm>
            <a:prstGeom prst="rect">
              <a:avLst/>
            </a:prstGeom>
            <a:noFill/>
          </p:spPr>
          <p:txBody>
            <a:bodyPr wrap="square">
              <a:spAutoFit/>
            </a:bodyPr>
            <a:lstStyle/>
            <a:p>
              <a:r>
                <a:rPr kumimoji="0" lang="en-US" sz="1200" b="1" i="1" u="none" strike="noStrike" kern="1200" cap="none" spc="0" normalizeH="0" baseline="30000" noProof="0" dirty="0">
                  <a:ln>
                    <a:noFill/>
                  </a:ln>
                  <a:solidFill>
                    <a:srgbClr val="59D0FF"/>
                  </a:solidFill>
                  <a:effectLst/>
                  <a:uLnTx/>
                  <a:uFillTx/>
                  <a:latin typeface="Century Gothic"/>
                  <a:ea typeface="+mn-ea"/>
                  <a:cs typeface="+mn-cs"/>
                </a:rPr>
                <a:t>Fax</a:t>
              </a:r>
              <a:endParaRPr lang="en-US" sz="1200" dirty="0"/>
            </a:p>
          </p:txBody>
        </p:sp>
        <p:sp>
          <p:nvSpPr>
            <p:cNvPr id="23" name="TextBox 22">
              <a:extLst>
                <a:ext uri="{FF2B5EF4-FFF2-40B4-BE49-F238E27FC236}">
                  <a16:creationId xmlns:a16="http://schemas.microsoft.com/office/drawing/2014/main" id="{ACBDF4ED-950F-4A24-A9EC-7B9CA23424F4}"/>
                </a:ext>
              </a:extLst>
            </p:cNvPr>
            <p:cNvSpPr txBox="1"/>
            <p:nvPr/>
          </p:nvSpPr>
          <p:spPr>
            <a:xfrm>
              <a:off x="7564010" y="4700493"/>
              <a:ext cx="722860" cy="276999"/>
            </a:xfrm>
            <a:prstGeom prst="rect">
              <a:avLst/>
            </a:prstGeom>
            <a:noFill/>
          </p:spPr>
          <p:txBody>
            <a:bodyPr wrap="square">
              <a:spAutoFit/>
            </a:bodyPr>
            <a:lstStyle/>
            <a:p>
              <a:r>
                <a:rPr kumimoji="0" lang="en-US" sz="1200" b="1" i="1" u="none" strike="noStrike" kern="1200" cap="none" spc="0" normalizeH="0" baseline="30000" noProof="0" dirty="0">
                  <a:ln>
                    <a:noFill/>
                  </a:ln>
                  <a:solidFill>
                    <a:srgbClr val="59D0FF"/>
                  </a:solidFill>
                  <a:effectLst/>
                  <a:uLnTx/>
                  <a:uFillTx/>
                  <a:latin typeface="Century Gothic"/>
                  <a:ea typeface="+mn-ea"/>
                  <a:cs typeface="+mn-cs"/>
                </a:rPr>
                <a:t>Mail</a:t>
              </a:r>
              <a:endParaRPr lang="en-US" sz="1200" dirty="0"/>
            </a:p>
          </p:txBody>
        </p:sp>
        <p:sp>
          <p:nvSpPr>
            <p:cNvPr id="24" name="Arrow: Pentagon 23">
              <a:extLst>
                <a:ext uri="{FF2B5EF4-FFF2-40B4-BE49-F238E27FC236}">
                  <a16:creationId xmlns:a16="http://schemas.microsoft.com/office/drawing/2014/main" id="{61851864-8587-48DE-9EFE-4F1B20B210A1}"/>
                </a:ext>
              </a:extLst>
            </p:cNvPr>
            <p:cNvSpPr/>
            <p:nvPr/>
          </p:nvSpPr>
          <p:spPr>
            <a:xfrm>
              <a:off x="4396025" y="1780834"/>
              <a:ext cx="722860" cy="3589357"/>
            </a:xfrm>
            <a:prstGeom prst="homePlate">
              <a:avLst>
                <a:gd name="adj" fmla="val 599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EFFFF"/>
                  </a:solidFill>
                  <a:effectLst/>
                  <a:uLnTx/>
                  <a:uFillTx/>
                  <a:latin typeface="Century Gothic" panose="020B0502020202020204" pitchFamily="34" charset="0"/>
                  <a:ea typeface="+mn-ea"/>
                  <a:cs typeface="+mn-cs"/>
                </a:rPr>
                <a:t>FUTURE</a:t>
              </a:r>
            </a:p>
          </p:txBody>
        </p:sp>
      </p:grpSp>
    </p:spTree>
    <p:extLst>
      <p:ext uri="{BB962C8B-B14F-4D97-AF65-F5344CB8AC3E}">
        <p14:creationId xmlns:p14="http://schemas.microsoft.com/office/powerpoint/2010/main" val="1740016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B1085-B9B2-4281-9BA6-FD695469DC69}"/>
              </a:ext>
            </a:extLst>
          </p:cNvPr>
          <p:cNvSpPr>
            <a:spLocks noGrp="1"/>
          </p:cNvSpPr>
          <p:nvPr>
            <p:ph type="title"/>
          </p:nvPr>
        </p:nvSpPr>
        <p:spPr>
          <a:xfrm>
            <a:off x="426720" y="365129"/>
            <a:ext cx="11338559" cy="1325563"/>
          </a:xfrm>
        </p:spPr>
        <p:txBody>
          <a:bodyPr/>
          <a:lstStyle/>
          <a:p>
            <a:r>
              <a:rPr lang="en-US" dirty="0"/>
              <a:t>Value for Payers</a:t>
            </a:r>
          </a:p>
        </p:txBody>
      </p:sp>
      <p:graphicFrame>
        <p:nvGraphicFramePr>
          <p:cNvPr id="9" name="Table 9">
            <a:extLst>
              <a:ext uri="{FF2B5EF4-FFF2-40B4-BE49-F238E27FC236}">
                <a16:creationId xmlns:a16="http://schemas.microsoft.com/office/drawing/2014/main" id="{161FBECF-36C5-4774-A284-4FEAF32B2F20}"/>
              </a:ext>
            </a:extLst>
          </p:cNvPr>
          <p:cNvGraphicFramePr>
            <a:graphicFrameLocks noGrp="1"/>
          </p:cNvGraphicFramePr>
          <p:nvPr>
            <p:extLst>
              <p:ext uri="{D42A27DB-BD31-4B8C-83A1-F6EECF244321}">
                <p14:modId xmlns:p14="http://schemas.microsoft.com/office/powerpoint/2010/main" val="2701968322"/>
              </p:ext>
            </p:extLst>
          </p:nvPr>
        </p:nvGraphicFramePr>
        <p:xfrm>
          <a:off x="737420" y="1690684"/>
          <a:ext cx="10717161" cy="4389120"/>
        </p:xfrm>
        <a:graphic>
          <a:graphicData uri="http://schemas.openxmlformats.org/drawingml/2006/table">
            <a:tbl>
              <a:tblPr firstRow="1" bandRow="1">
                <a:tableStyleId>{5C22544A-7EE6-4342-B048-85BDC9FD1C3A}</a:tableStyleId>
              </a:tblPr>
              <a:tblGrid>
                <a:gridCol w="3146322">
                  <a:extLst>
                    <a:ext uri="{9D8B030D-6E8A-4147-A177-3AD203B41FA5}">
                      <a16:colId xmlns:a16="http://schemas.microsoft.com/office/drawing/2014/main" val="3815113318"/>
                    </a:ext>
                  </a:extLst>
                </a:gridCol>
                <a:gridCol w="1986116">
                  <a:extLst>
                    <a:ext uri="{9D8B030D-6E8A-4147-A177-3AD203B41FA5}">
                      <a16:colId xmlns:a16="http://schemas.microsoft.com/office/drawing/2014/main" val="3919593670"/>
                    </a:ext>
                  </a:extLst>
                </a:gridCol>
                <a:gridCol w="1995949">
                  <a:extLst>
                    <a:ext uri="{9D8B030D-6E8A-4147-A177-3AD203B41FA5}">
                      <a16:colId xmlns:a16="http://schemas.microsoft.com/office/drawing/2014/main" val="833495119"/>
                    </a:ext>
                  </a:extLst>
                </a:gridCol>
                <a:gridCol w="3588774">
                  <a:extLst>
                    <a:ext uri="{9D8B030D-6E8A-4147-A177-3AD203B41FA5}">
                      <a16:colId xmlns:a16="http://schemas.microsoft.com/office/drawing/2014/main" val="3177465009"/>
                    </a:ext>
                  </a:extLst>
                </a:gridCol>
              </a:tblGrid>
              <a:tr h="1005840">
                <a:tc gridSpan="3">
                  <a:txBody>
                    <a:bodyPr/>
                    <a:lstStyle/>
                    <a:p>
                      <a:pPr marL="0" marR="0" lvl="0" indent="0" algn="l" defTabSz="914334" rtl="0" eaLnBrk="1" fontAlgn="auto" latinLnBrk="0" hangingPunct="1">
                        <a:lnSpc>
                          <a:spcPct val="100000"/>
                        </a:lnSpc>
                        <a:spcBef>
                          <a:spcPts val="0"/>
                        </a:spcBef>
                        <a:spcAft>
                          <a:spcPts val="0"/>
                        </a:spcAft>
                        <a:buClrTx/>
                        <a:buSzTx/>
                        <a:buFontTx/>
                        <a:buNone/>
                        <a:tabLst/>
                        <a:defRPr/>
                      </a:pPr>
                      <a:r>
                        <a:rPr lang="en-US" sz="1800" b="0" dirty="0">
                          <a:solidFill>
                            <a:schemeClr val="accent1"/>
                          </a:solidFill>
                          <a:effectLst/>
                          <a:latin typeface="+mn-lt"/>
                          <a:ea typeface="Times New Roman" panose="02020603050405020304" pitchFamily="18" charset="0"/>
                          <a:cs typeface="Times New Roman" panose="02020603050405020304" pitchFamily="18" charset="0"/>
                        </a:rPr>
                        <a:t>Opportunity to </a:t>
                      </a:r>
                      <a:r>
                        <a:rPr lang="en-US" sz="1800" b="1" dirty="0">
                          <a:solidFill>
                            <a:schemeClr val="accent1"/>
                          </a:solidFill>
                          <a:effectLst/>
                          <a:latin typeface="+mn-lt"/>
                          <a:ea typeface="Times New Roman" panose="02020603050405020304" pitchFamily="18" charset="0"/>
                          <a:cs typeface="Times New Roman" panose="02020603050405020304" pitchFamily="18" charset="0"/>
                        </a:rPr>
                        <a:t>expedite</a:t>
                      </a:r>
                      <a:r>
                        <a:rPr lang="en-US" sz="1800" b="0" dirty="0">
                          <a:solidFill>
                            <a:schemeClr val="accent1"/>
                          </a:solidFill>
                          <a:effectLst/>
                          <a:latin typeface="+mn-lt"/>
                          <a:ea typeface="Times New Roman" panose="02020603050405020304" pitchFamily="18" charset="0"/>
                          <a:cs typeface="Times New Roman" panose="02020603050405020304" pitchFamily="18" charset="0"/>
                        </a:rPr>
                        <a:t> claims processing, reviews, and audits</a:t>
                      </a:r>
                    </a:p>
                  </a:txBody>
                  <a:tcPr marL="1828800" marR="182880" marT="182880" marB="182880" anchor="ctr">
                    <a:lnR w="76200" cap="flat" cmpd="sng" algn="ctr">
                      <a:solidFill>
                        <a:schemeClr val="bg2"/>
                      </a:solidFill>
                      <a:prstDash val="solid"/>
                      <a:round/>
                      <a:headEnd type="none" w="med" len="med"/>
                      <a:tailEnd type="none" w="med" len="med"/>
                    </a:lnR>
                    <a:lnB w="76200" cap="flat" cmpd="sng" algn="ctr">
                      <a:solidFill>
                        <a:schemeClr val="bg2"/>
                      </a:solidFill>
                      <a:prstDash val="solid"/>
                      <a:round/>
                      <a:headEnd type="none" w="med" len="med"/>
                      <a:tailEnd type="none" w="med" len="med"/>
                    </a:lnB>
                    <a:solidFill>
                      <a:schemeClr val="accent2">
                        <a:lumMod val="20000"/>
                        <a:lumOff val="80000"/>
                        <a:alpha val="50000"/>
                      </a:schemeClr>
                    </a:solidFill>
                  </a:tcPr>
                </a:tc>
                <a:tc hMerge="1">
                  <a:txBody>
                    <a:bodyPr/>
                    <a:lstStyle/>
                    <a:p>
                      <a:endParaRPr lang="en-US"/>
                    </a:p>
                  </a:txBody>
                  <a:tcPr/>
                </a:tc>
                <a:tc hMerge="1">
                  <a:txBody>
                    <a:bodyPr/>
                    <a:lstStyle/>
                    <a:p>
                      <a:endParaRPr lang="en-US"/>
                    </a:p>
                  </a:txBody>
                  <a:tcPr/>
                </a:tc>
                <a:tc rowSpan="3">
                  <a:txBody>
                    <a:bodyPr/>
                    <a:lstStyle/>
                    <a:p>
                      <a:pPr marL="0" marR="0" lvl="0" indent="0" algn="l" defTabSz="914334" rtl="0" eaLnBrk="1" fontAlgn="auto" latinLnBrk="0" hangingPunct="1">
                        <a:lnSpc>
                          <a:spcPct val="100000"/>
                        </a:lnSpc>
                        <a:spcBef>
                          <a:spcPts val="0"/>
                        </a:spcBef>
                        <a:spcAft>
                          <a:spcPts val="0"/>
                        </a:spcAft>
                        <a:buClrTx/>
                        <a:buSzTx/>
                        <a:buFontTx/>
                        <a:buNone/>
                        <a:tabLst/>
                        <a:defRPr/>
                      </a:pPr>
                      <a:r>
                        <a:rPr lang="en-US" sz="1400" b="0" dirty="0">
                          <a:solidFill>
                            <a:schemeClr val="accent1"/>
                          </a:solidFill>
                          <a:effectLst/>
                          <a:latin typeface="+mn-lt"/>
                          <a:ea typeface="Times New Roman" panose="02020603050405020304" pitchFamily="18" charset="0"/>
                          <a:cs typeface="Times New Roman" panose="02020603050405020304" pitchFamily="18" charset="0"/>
                        </a:rPr>
                        <a:t>Retrospective (post-payment) audits to seek opportunities for recoupment of improper claims or claims for which </a:t>
                      </a:r>
                      <a:r>
                        <a:rPr lang="en-US" sz="1400" b="1" dirty="0">
                          <a:solidFill>
                            <a:schemeClr val="accent1"/>
                          </a:solidFill>
                          <a:effectLst/>
                          <a:latin typeface="+mn-lt"/>
                          <a:ea typeface="Times New Roman" panose="02020603050405020304" pitchFamily="18" charset="0"/>
                          <a:cs typeface="Times New Roman" panose="02020603050405020304" pitchFamily="18" charset="0"/>
                        </a:rPr>
                        <a:t>overpayments</a:t>
                      </a:r>
                      <a:r>
                        <a:rPr lang="en-US" sz="1400" b="0" dirty="0">
                          <a:solidFill>
                            <a:schemeClr val="accent1"/>
                          </a:solidFill>
                          <a:effectLst/>
                          <a:latin typeface="+mn-lt"/>
                          <a:ea typeface="Times New Roman" panose="02020603050405020304" pitchFamily="18" charset="0"/>
                          <a:cs typeface="Times New Roman" panose="02020603050405020304" pitchFamily="18" charset="0"/>
                        </a:rPr>
                        <a:t> were made</a:t>
                      </a:r>
                    </a:p>
                    <a:p>
                      <a:pPr marL="0" marR="0" lvl="0" indent="0" algn="l" defTabSz="914334" rtl="0" eaLnBrk="1" fontAlgn="auto" latinLnBrk="0" hangingPunct="1">
                        <a:lnSpc>
                          <a:spcPct val="100000"/>
                        </a:lnSpc>
                        <a:spcBef>
                          <a:spcPts val="0"/>
                        </a:spcBef>
                        <a:spcAft>
                          <a:spcPts val="0"/>
                        </a:spcAft>
                        <a:buClrTx/>
                        <a:buSzTx/>
                        <a:buFontTx/>
                        <a:buNone/>
                        <a:tabLst/>
                        <a:defRPr/>
                      </a:pPr>
                      <a:endParaRPr lang="en-US" sz="1400" b="0" dirty="0">
                        <a:solidFill>
                          <a:schemeClr val="accent1"/>
                        </a:solidFill>
                        <a:effectLst/>
                        <a:latin typeface="+mn-lt"/>
                        <a:ea typeface="Times New Roman" panose="02020603050405020304" pitchFamily="18" charset="0"/>
                        <a:cs typeface="Times New Roman" panose="02020603050405020304" pitchFamily="18" charset="0"/>
                      </a:endParaRPr>
                    </a:p>
                    <a:p>
                      <a:pPr marL="0" marR="0" lvl="0" indent="0" algn="l" defTabSz="914334"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800" b="1" dirty="0">
                          <a:solidFill>
                            <a:schemeClr val="accent5"/>
                          </a:solidFill>
                          <a:effectLst/>
                          <a:latin typeface="+mn-lt"/>
                          <a:ea typeface="Times New Roman" panose="02020603050405020304" pitchFamily="18" charset="0"/>
                          <a:cs typeface="Times New Roman" panose="02020603050405020304" pitchFamily="18" charset="0"/>
                        </a:rPr>
                        <a:t>&gt;$30 billion </a:t>
                      </a:r>
                      <a:br>
                        <a:rPr lang="en-US" sz="2800" b="1" dirty="0">
                          <a:solidFill>
                            <a:schemeClr val="accent1"/>
                          </a:solidFill>
                          <a:effectLst/>
                          <a:latin typeface="+mn-lt"/>
                          <a:ea typeface="Times New Roman" panose="02020603050405020304" pitchFamily="18" charset="0"/>
                          <a:cs typeface="Times New Roman" panose="02020603050405020304" pitchFamily="18" charset="0"/>
                        </a:rPr>
                      </a:br>
                      <a:r>
                        <a:rPr lang="en-US" sz="1400" b="0" dirty="0">
                          <a:solidFill>
                            <a:schemeClr val="accent1"/>
                          </a:solidFill>
                          <a:effectLst/>
                          <a:latin typeface="+mn-lt"/>
                          <a:ea typeface="Times New Roman" panose="02020603050405020304" pitchFamily="18" charset="0"/>
                          <a:cs typeface="Times New Roman" panose="02020603050405020304" pitchFamily="18" charset="0"/>
                        </a:rPr>
                        <a:t>in </a:t>
                      </a:r>
                      <a:r>
                        <a:rPr lang="en-US" sz="1400" b="1" dirty="0">
                          <a:solidFill>
                            <a:schemeClr val="accent1"/>
                          </a:solidFill>
                          <a:effectLst/>
                          <a:latin typeface="+mn-lt"/>
                          <a:ea typeface="Times New Roman" panose="02020603050405020304" pitchFamily="18" charset="0"/>
                          <a:cs typeface="Times New Roman" panose="02020603050405020304" pitchFamily="18" charset="0"/>
                        </a:rPr>
                        <a:t>overpayments</a:t>
                      </a:r>
                      <a:r>
                        <a:rPr lang="en-US" sz="1400" b="0" dirty="0">
                          <a:solidFill>
                            <a:schemeClr val="accent1"/>
                          </a:solidFill>
                          <a:effectLst/>
                          <a:latin typeface="+mn-lt"/>
                          <a:ea typeface="Times New Roman" panose="02020603050405020304" pitchFamily="18" charset="0"/>
                          <a:cs typeface="Times New Roman" panose="02020603050405020304" pitchFamily="18" charset="0"/>
                        </a:rPr>
                        <a:t> for Medicare Advantage alone 2017-2019</a:t>
                      </a:r>
                    </a:p>
                  </a:txBody>
                  <a:tcPr marL="274320" marR="274320" marT="822960" marB="91440" anchor="ctr">
                    <a:lnL w="76200" cap="flat" cmpd="sng" algn="ctr">
                      <a:solidFill>
                        <a:schemeClr val="bg2"/>
                      </a:solidFill>
                      <a:prstDash val="solid"/>
                      <a:round/>
                      <a:headEnd type="none" w="med" len="med"/>
                      <a:tailEnd type="none" w="med" len="med"/>
                    </a:lnL>
                    <a:solidFill>
                      <a:schemeClr val="accent4">
                        <a:lumMod val="20000"/>
                        <a:lumOff val="80000"/>
                        <a:alpha val="50000"/>
                      </a:schemeClr>
                    </a:solidFill>
                  </a:tcPr>
                </a:tc>
                <a:extLst>
                  <a:ext uri="{0D108BD9-81ED-4DB2-BD59-A6C34878D82A}">
                    <a16:rowId xmlns:a16="http://schemas.microsoft.com/office/drawing/2014/main" val="3415982112"/>
                  </a:ext>
                </a:extLst>
              </a:tr>
              <a:tr h="1097280">
                <a:tc gridSpan="3">
                  <a:txBody>
                    <a:bodyPr/>
                    <a:lstStyle/>
                    <a:p>
                      <a:r>
                        <a:rPr lang="en-US" sz="1800" b="0" dirty="0">
                          <a:solidFill>
                            <a:schemeClr val="accent1"/>
                          </a:solidFill>
                          <a:latin typeface="+mn-lt"/>
                        </a:rPr>
                        <a:t>HEDIS and Risk Adjustment Reviews (RAF, coding gaps, </a:t>
                      </a:r>
                      <a:br>
                        <a:rPr lang="en-US" sz="1800" b="0" dirty="0">
                          <a:solidFill>
                            <a:schemeClr val="accent1"/>
                          </a:solidFill>
                          <a:latin typeface="+mn-lt"/>
                        </a:rPr>
                      </a:br>
                      <a:r>
                        <a:rPr lang="en-US" sz="1800" b="0" dirty="0">
                          <a:solidFill>
                            <a:schemeClr val="accent1"/>
                          </a:solidFill>
                          <a:latin typeface="+mn-lt"/>
                        </a:rPr>
                        <a:t>and suspected Dx)</a:t>
                      </a:r>
                    </a:p>
                  </a:txBody>
                  <a:tcPr marL="274320" marR="182880" marT="182880" marB="91440" anchor="ctr">
                    <a:lnR w="76200" cap="flat" cmpd="sng" algn="ctr">
                      <a:solidFill>
                        <a:schemeClr val="bg2"/>
                      </a:solidFill>
                      <a:prstDash val="solid"/>
                      <a:round/>
                      <a:headEnd type="none" w="med" len="med"/>
                      <a:tailEnd type="none" w="med" len="med"/>
                    </a:lnR>
                    <a:lnT w="76200" cap="flat" cmpd="sng" algn="ctr">
                      <a:solidFill>
                        <a:schemeClr val="bg2"/>
                      </a:solidFill>
                      <a:prstDash val="solid"/>
                      <a:round/>
                      <a:headEnd type="none" w="med" len="med"/>
                      <a:tailEnd type="none" w="med" len="med"/>
                    </a:lnT>
                    <a:lnB w="76200" cap="flat" cmpd="sng" algn="ctr">
                      <a:noFill/>
                      <a:prstDash val="solid"/>
                      <a:round/>
                      <a:headEnd type="none" w="med" len="med"/>
                      <a:tailEnd type="none" w="med" len="med"/>
                    </a:lnB>
                    <a:solidFill>
                      <a:schemeClr val="accent2">
                        <a:lumMod val="20000"/>
                        <a:lumOff val="80000"/>
                      </a:schemeClr>
                    </a:solidFill>
                  </a:tcPr>
                </a:tc>
                <a:tc hMerge="1">
                  <a:txBody>
                    <a:bodyPr/>
                    <a:lstStyle/>
                    <a:p>
                      <a:endParaRPr lang="en-US" sz="1600" b="0" dirty="0">
                        <a:solidFill>
                          <a:schemeClr val="accent1"/>
                        </a:solidFill>
                        <a:latin typeface="+mn-lt"/>
                      </a:endParaRPr>
                    </a:p>
                  </a:txBody>
                  <a:tcPr marL="182880" marR="182880" marT="182880" marB="182880">
                    <a:lnL w="76200" cap="flat" cmpd="sng" algn="ctr">
                      <a:solidFill>
                        <a:schemeClr val="bg2"/>
                      </a:solidFill>
                      <a:prstDash val="solid"/>
                      <a:round/>
                      <a:headEnd type="none" w="med" len="med"/>
                      <a:tailEnd type="none" w="med" len="med"/>
                    </a:lnL>
                    <a:lnR w="76200" cap="flat" cmpd="sng" algn="ctr">
                      <a:solidFill>
                        <a:schemeClr val="bg2"/>
                      </a:solidFill>
                      <a:prstDash val="solid"/>
                      <a:round/>
                      <a:headEnd type="none" w="med" len="med"/>
                      <a:tailEnd type="none" w="med" len="med"/>
                    </a:lnR>
                    <a:lnT w="76200" cap="flat" cmpd="sng" algn="ctr">
                      <a:solidFill>
                        <a:schemeClr val="bg2"/>
                      </a:solidFill>
                      <a:prstDash val="solid"/>
                      <a:round/>
                      <a:headEnd type="none" w="med" len="med"/>
                      <a:tailEnd type="none" w="med" len="med"/>
                    </a:lnT>
                    <a:solidFill>
                      <a:schemeClr val="accent2">
                        <a:lumMod val="20000"/>
                        <a:lumOff val="80000"/>
                      </a:schemeClr>
                    </a:solidFill>
                  </a:tcPr>
                </a:tc>
                <a:tc hMerge="1">
                  <a:txBody>
                    <a:bodyPr/>
                    <a:lstStyle/>
                    <a:p>
                      <a:endParaRPr lang="en-US" sz="1600" b="0" dirty="0">
                        <a:solidFill>
                          <a:schemeClr val="accent1"/>
                        </a:solidFill>
                        <a:latin typeface="+mn-lt"/>
                      </a:endParaRPr>
                    </a:p>
                  </a:txBody>
                  <a:tcPr marL="182880" marR="182880" marT="182880" marB="182880">
                    <a:lnL w="76200" cap="flat" cmpd="sng" algn="ctr">
                      <a:solidFill>
                        <a:schemeClr val="bg2"/>
                      </a:solidFill>
                      <a:prstDash val="solid"/>
                      <a:round/>
                      <a:headEnd type="none" w="med" len="med"/>
                      <a:tailEnd type="none" w="med" len="med"/>
                    </a:lnL>
                    <a:lnR w="76200" cap="flat" cmpd="sng" algn="ctr">
                      <a:solidFill>
                        <a:schemeClr val="bg2"/>
                      </a:solidFill>
                      <a:prstDash val="solid"/>
                      <a:round/>
                      <a:headEnd type="none" w="med" len="med"/>
                      <a:tailEnd type="none" w="med" len="med"/>
                    </a:lnR>
                    <a:lnT w="76200" cap="flat" cmpd="sng" algn="ctr">
                      <a:solidFill>
                        <a:schemeClr val="bg2"/>
                      </a:solidFill>
                      <a:prstDash val="solid"/>
                      <a:round/>
                      <a:headEnd type="none" w="med" len="med"/>
                      <a:tailEnd type="none" w="med" len="med"/>
                    </a:lnT>
                    <a:solidFill>
                      <a:schemeClr val="accent2">
                        <a:lumMod val="20000"/>
                        <a:lumOff val="80000"/>
                      </a:schemeClr>
                    </a:solidFill>
                  </a:tcPr>
                </a:tc>
                <a:tc vMerge="1">
                  <a:txBody>
                    <a:bodyPr/>
                    <a:lstStyle/>
                    <a:p>
                      <a:endParaRPr lang="en-US"/>
                    </a:p>
                  </a:txBody>
                  <a:tcPr/>
                </a:tc>
                <a:extLst>
                  <a:ext uri="{0D108BD9-81ED-4DB2-BD59-A6C34878D82A}">
                    <a16:rowId xmlns:a16="http://schemas.microsoft.com/office/drawing/2014/main" val="3346940632"/>
                  </a:ext>
                </a:extLst>
              </a:tr>
              <a:tr h="1897194">
                <a:tc>
                  <a:txBody>
                    <a:bodyPr/>
                    <a:lstStyle/>
                    <a:p>
                      <a:r>
                        <a:rPr lang="en-US" sz="1400" b="0" dirty="0">
                          <a:solidFill>
                            <a:schemeClr val="accent1"/>
                          </a:solidFill>
                          <a:latin typeface="+mn-lt"/>
                        </a:rPr>
                        <a:t>1/2 STAR increment </a:t>
                      </a:r>
                      <a:br>
                        <a:rPr lang="en-US" sz="1400" b="0" dirty="0">
                          <a:solidFill>
                            <a:schemeClr val="accent1"/>
                          </a:solidFill>
                          <a:latin typeface="+mn-lt"/>
                        </a:rPr>
                      </a:br>
                      <a:r>
                        <a:rPr lang="en-US" sz="1400" b="0" dirty="0">
                          <a:solidFill>
                            <a:schemeClr val="accent1"/>
                          </a:solidFill>
                          <a:latin typeface="+mn-lt"/>
                        </a:rPr>
                        <a:t>improvement on </a:t>
                      </a:r>
                      <a:br>
                        <a:rPr lang="en-US" sz="1400" b="0" dirty="0">
                          <a:solidFill>
                            <a:schemeClr val="accent1"/>
                          </a:solidFill>
                          <a:latin typeface="+mn-lt"/>
                        </a:rPr>
                      </a:br>
                      <a:r>
                        <a:rPr lang="en-US" sz="2400" b="1" dirty="0">
                          <a:solidFill>
                            <a:schemeClr val="accent2"/>
                          </a:solidFill>
                          <a:latin typeface="+mn-lt"/>
                        </a:rPr>
                        <a:t>30k members </a:t>
                      </a:r>
                      <a:br>
                        <a:rPr lang="en-US" sz="2400" b="1" dirty="0">
                          <a:solidFill>
                            <a:schemeClr val="accent2"/>
                          </a:solidFill>
                          <a:latin typeface="+mn-lt"/>
                        </a:rPr>
                      </a:br>
                      <a:r>
                        <a:rPr lang="en-US" sz="2400" b="1" dirty="0">
                          <a:solidFill>
                            <a:schemeClr val="accent2"/>
                          </a:solidFill>
                          <a:latin typeface="+mn-lt"/>
                        </a:rPr>
                        <a:t>= $50M </a:t>
                      </a:r>
                      <a:br>
                        <a:rPr lang="en-US" sz="1400" b="0" dirty="0">
                          <a:solidFill>
                            <a:schemeClr val="accent1"/>
                          </a:solidFill>
                          <a:latin typeface="+mn-lt"/>
                        </a:rPr>
                      </a:br>
                      <a:r>
                        <a:rPr lang="en-US" sz="1400" b="0" dirty="0">
                          <a:solidFill>
                            <a:schemeClr val="accent1"/>
                          </a:solidFill>
                          <a:latin typeface="+mn-lt"/>
                        </a:rPr>
                        <a:t>in additional </a:t>
                      </a:r>
                      <a:r>
                        <a:rPr lang="en-US" sz="1400" b="1" dirty="0">
                          <a:solidFill>
                            <a:schemeClr val="accent1"/>
                          </a:solidFill>
                          <a:latin typeface="+mn-lt"/>
                        </a:rPr>
                        <a:t>annual revenue </a:t>
                      </a:r>
                      <a:r>
                        <a:rPr lang="en-US" sz="1400" b="0" dirty="0">
                          <a:solidFill>
                            <a:schemeClr val="accent1"/>
                          </a:solidFill>
                          <a:latin typeface="+mn-lt"/>
                        </a:rPr>
                        <a:t>under Medicare Advantage from CMS without growing membership</a:t>
                      </a:r>
                    </a:p>
                  </a:txBody>
                  <a:tcPr marL="274320" marR="182880" marT="91440" marB="182880">
                    <a:lnR w="76200" cap="flat" cmpd="sng" algn="ctr">
                      <a:noFill/>
                      <a:prstDash val="solid"/>
                      <a:round/>
                      <a:headEnd type="none" w="med" len="med"/>
                      <a:tailEnd type="none" w="med" len="med"/>
                    </a:lnR>
                    <a:lnT w="76200" cap="flat" cmpd="sng" algn="ctr">
                      <a:noFill/>
                      <a:prstDash val="solid"/>
                      <a:round/>
                      <a:headEnd type="none" w="med" len="med"/>
                      <a:tailEnd type="none" w="med" len="med"/>
                    </a:lnT>
                    <a:solidFill>
                      <a:schemeClr val="accent2">
                        <a:lumMod val="20000"/>
                        <a:lumOff val="80000"/>
                      </a:schemeClr>
                    </a:solidFill>
                  </a:tcPr>
                </a:tc>
                <a:tc>
                  <a:txBody>
                    <a:bodyPr/>
                    <a:lstStyle/>
                    <a:p>
                      <a:r>
                        <a:rPr lang="en-US" sz="1400" b="1" dirty="0">
                          <a:solidFill>
                            <a:schemeClr val="accent1"/>
                          </a:solidFill>
                          <a:latin typeface="+mn-lt"/>
                        </a:rPr>
                        <a:t>Medicare Advantage </a:t>
                      </a:r>
                      <a:br>
                        <a:rPr lang="en-US" sz="1400" b="0" dirty="0">
                          <a:solidFill>
                            <a:schemeClr val="accent1"/>
                          </a:solidFill>
                          <a:latin typeface="+mn-lt"/>
                        </a:rPr>
                      </a:br>
                      <a:r>
                        <a:rPr lang="en-US" sz="1400" b="0" dirty="0">
                          <a:solidFill>
                            <a:schemeClr val="accent1"/>
                          </a:solidFill>
                          <a:latin typeface="+mn-lt"/>
                        </a:rPr>
                        <a:t>plans make up </a:t>
                      </a:r>
                      <a:br>
                        <a:rPr lang="en-US" sz="1400" b="0" dirty="0">
                          <a:solidFill>
                            <a:schemeClr val="accent1"/>
                          </a:solidFill>
                          <a:latin typeface="+mn-lt"/>
                        </a:rPr>
                      </a:br>
                      <a:r>
                        <a:rPr lang="en-US" sz="3200" b="1" dirty="0">
                          <a:solidFill>
                            <a:schemeClr val="accent2"/>
                          </a:solidFill>
                          <a:latin typeface="+mn-lt"/>
                        </a:rPr>
                        <a:t>40% </a:t>
                      </a:r>
                      <a:br>
                        <a:rPr lang="en-US" sz="2800" b="1" dirty="0">
                          <a:solidFill>
                            <a:schemeClr val="accent1"/>
                          </a:solidFill>
                          <a:latin typeface="+mn-lt"/>
                        </a:rPr>
                      </a:br>
                      <a:r>
                        <a:rPr lang="en-US" sz="1400" b="0" dirty="0">
                          <a:solidFill>
                            <a:schemeClr val="accent1"/>
                          </a:solidFill>
                          <a:latin typeface="+mn-lt"/>
                        </a:rPr>
                        <a:t>of all </a:t>
                      </a:r>
                      <a:r>
                        <a:rPr lang="en-US" sz="1400" b="1" dirty="0">
                          <a:solidFill>
                            <a:schemeClr val="accent1"/>
                          </a:solidFill>
                          <a:latin typeface="+mn-lt"/>
                        </a:rPr>
                        <a:t>Medicare</a:t>
                      </a:r>
                      <a:r>
                        <a:rPr lang="en-US" sz="1400" b="0" dirty="0">
                          <a:solidFill>
                            <a:schemeClr val="accent1"/>
                          </a:solidFill>
                          <a:latin typeface="+mn-lt"/>
                        </a:rPr>
                        <a:t> </a:t>
                      </a:r>
                      <a:br>
                        <a:rPr lang="en-US" sz="1400" b="0" dirty="0">
                          <a:solidFill>
                            <a:schemeClr val="accent1"/>
                          </a:solidFill>
                          <a:latin typeface="+mn-lt"/>
                        </a:rPr>
                      </a:br>
                      <a:r>
                        <a:rPr lang="en-US" sz="1400" b="0" dirty="0">
                          <a:solidFill>
                            <a:schemeClr val="accent1"/>
                          </a:solidFill>
                          <a:latin typeface="+mn-lt"/>
                        </a:rPr>
                        <a:t>in 2021</a:t>
                      </a:r>
                    </a:p>
                  </a:txBody>
                  <a:tcPr marL="182880" marR="182880" marT="91440" marB="182880">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solidFill>
                      <a:schemeClr val="accent2">
                        <a:lumMod val="20000"/>
                        <a:lumOff val="80000"/>
                      </a:schemeClr>
                    </a:solidFill>
                  </a:tcPr>
                </a:tc>
                <a:tc>
                  <a:txBody>
                    <a:bodyPr/>
                    <a:lstStyle/>
                    <a:p>
                      <a:r>
                        <a:rPr lang="en-US" sz="2800" b="1" dirty="0">
                          <a:solidFill>
                            <a:schemeClr val="accent2"/>
                          </a:solidFill>
                          <a:latin typeface="+mn-lt"/>
                        </a:rPr>
                        <a:t>&gt;$26 billion </a:t>
                      </a:r>
                      <a:br>
                        <a:rPr lang="en-US" sz="2400" b="1" dirty="0">
                          <a:solidFill>
                            <a:schemeClr val="accent1"/>
                          </a:solidFill>
                          <a:latin typeface="+mn-lt"/>
                        </a:rPr>
                      </a:br>
                      <a:r>
                        <a:rPr lang="en-US" sz="1400" b="0" dirty="0">
                          <a:solidFill>
                            <a:schemeClr val="accent1"/>
                          </a:solidFill>
                          <a:latin typeface="+mn-lt"/>
                        </a:rPr>
                        <a:t>in revenue </a:t>
                      </a:r>
                      <a:r>
                        <a:rPr lang="en-US" sz="1400" b="1" dirty="0">
                          <a:solidFill>
                            <a:schemeClr val="accent1"/>
                          </a:solidFill>
                          <a:latin typeface="+mn-lt"/>
                        </a:rPr>
                        <a:t>uncollected</a:t>
                      </a:r>
                      <a:r>
                        <a:rPr lang="en-US" sz="1400" b="0" dirty="0">
                          <a:solidFill>
                            <a:schemeClr val="accent1"/>
                          </a:solidFill>
                          <a:latin typeface="+mn-lt"/>
                        </a:rPr>
                        <a:t> by plans annually</a:t>
                      </a:r>
                    </a:p>
                  </a:txBody>
                  <a:tcPr marL="182880" marR="182880" marT="91440" marB="182880">
                    <a:lnL w="76200" cap="flat" cmpd="sng" algn="ctr">
                      <a:noFill/>
                      <a:prstDash val="solid"/>
                      <a:round/>
                      <a:headEnd type="none" w="med" len="med"/>
                      <a:tailEnd type="none" w="med" len="med"/>
                    </a:lnL>
                    <a:lnR w="76200" cap="flat" cmpd="sng" algn="ctr">
                      <a:solidFill>
                        <a:schemeClr val="bg2"/>
                      </a:solidFill>
                      <a:prstDash val="solid"/>
                      <a:round/>
                      <a:headEnd type="none" w="med" len="med"/>
                      <a:tailEnd type="none" w="med" len="med"/>
                    </a:lnR>
                    <a:lnT w="76200" cap="flat" cmpd="sng" algn="ctr">
                      <a:noFill/>
                      <a:prstDash val="solid"/>
                      <a:round/>
                      <a:headEnd type="none" w="med" len="med"/>
                      <a:tailEnd type="none" w="med" len="med"/>
                    </a:lnT>
                    <a:solidFill>
                      <a:schemeClr val="accent2">
                        <a:lumMod val="20000"/>
                        <a:lumOff val="80000"/>
                      </a:schemeClr>
                    </a:solidFill>
                  </a:tcPr>
                </a:tc>
                <a:tc vMerge="1">
                  <a:txBody>
                    <a:bodyPr/>
                    <a:lstStyle/>
                    <a:p>
                      <a:endParaRPr lang="en-US"/>
                    </a:p>
                  </a:txBody>
                  <a:tcPr/>
                </a:tc>
                <a:extLst>
                  <a:ext uri="{0D108BD9-81ED-4DB2-BD59-A6C34878D82A}">
                    <a16:rowId xmlns:a16="http://schemas.microsoft.com/office/drawing/2014/main" val="1917961554"/>
                  </a:ext>
                </a:extLst>
              </a:tr>
            </a:tbl>
          </a:graphicData>
        </a:graphic>
      </p:graphicFrame>
      <p:pic>
        <p:nvPicPr>
          <p:cNvPr id="11" name="Picture 10">
            <a:extLst>
              <a:ext uri="{FF2B5EF4-FFF2-40B4-BE49-F238E27FC236}">
                <a16:creationId xmlns:a16="http://schemas.microsoft.com/office/drawing/2014/main" id="{DD5D3EF9-176B-46E2-AC9B-0AA2CF25A5A7}"/>
              </a:ext>
            </a:extLst>
          </p:cNvPr>
          <p:cNvPicPr>
            <a:picLocks noChangeAspect="1"/>
          </p:cNvPicPr>
          <p:nvPr/>
        </p:nvPicPr>
        <p:blipFill>
          <a:blip r:embed="rId3"/>
          <a:stretch>
            <a:fillRect/>
          </a:stretch>
        </p:blipFill>
        <p:spPr>
          <a:xfrm>
            <a:off x="8186992" y="1912496"/>
            <a:ext cx="1074995" cy="929957"/>
          </a:xfrm>
          <a:prstGeom prst="rect">
            <a:avLst/>
          </a:prstGeom>
        </p:spPr>
      </p:pic>
      <p:pic>
        <p:nvPicPr>
          <p:cNvPr id="17" name="Picture 16">
            <a:extLst>
              <a:ext uri="{FF2B5EF4-FFF2-40B4-BE49-F238E27FC236}">
                <a16:creationId xmlns:a16="http://schemas.microsoft.com/office/drawing/2014/main" id="{A8CF0DD2-F8A2-4ACE-83F9-6C461DD429E0}"/>
              </a:ext>
            </a:extLst>
          </p:cNvPr>
          <p:cNvPicPr>
            <a:picLocks noChangeAspect="1"/>
          </p:cNvPicPr>
          <p:nvPr/>
        </p:nvPicPr>
        <p:blipFill>
          <a:blip r:embed="rId4"/>
          <a:stretch>
            <a:fillRect/>
          </a:stretch>
        </p:blipFill>
        <p:spPr>
          <a:xfrm>
            <a:off x="1388534" y="1790588"/>
            <a:ext cx="696485" cy="775631"/>
          </a:xfrm>
          <a:prstGeom prst="rect">
            <a:avLst/>
          </a:prstGeom>
        </p:spPr>
      </p:pic>
    </p:spTree>
    <p:extLst>
      <p:ext uri="{BB962C8B-B14F-4D97-AF65-F5344CB8AC3E}">
        <p14:creationId xmlns:p14="http://schemas.microsoft.com/office/powerpoint/2010/main" val="307657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280FA-489E-4E43-931E-7F019CF68C4C}"/>
              </a:ext>
            </a:extLst>
          </p:cNvPr>
          <p:cNvSpPr>
            <a:spLocks noGrp="1"/>
          </p:cNvSpPr>
          <p:nvPr>
            <p:ph type="title"/>
          </p:nvPr>
        </p:nvSpPr>
        <p:spPr/>
        <p:txBody>
          <a:bodyPr/>
          <a:lstStyle/>
          <a:p>
            <a:r>
              <a:rPr lang="en-US" dirty="0"/>
              <a:t>Value for Providers</a:t>
            </a:r>
          </a:p>
        </p:txBody>
      </p:sp>
      <p:sp>
        <p:nvSpPr>
          <p:cNvPr id="3" name="Content Placeholder 2">
            <a:extLst>
              <a:ext uri="{FF2B5EF4-FFF2-40B4-BE49-F238E27FC236}">
                <a16:creationId xmlns:a16="http://schemas.microsoft.com/office/drawing/2014/main" id="{BE32796D-3CAB-4C02-B376-2060AC614EF1}"/>
              </a:ext>
            </a:extLst>
          </p:cNvPr>
          <p:cNvSpPr>
            <a:spLocks noGrp="1"/>
          </p:cNvSpPr>
          <p:nvPr>
            <p:ph idx="1"/>
          </p:nvPr>
        </p:nvSpPr>
        <p:spPr>
          <a:xfrm>
            <a:off x="426720" y="1825624"/>
            <a:ext cx="7114622" cy="4306824"/>
          </a:xfrm>
        </p:spPr>
        <p:txBody>
          <a:bodyPr>
            <a:normAutofit/>
          </a:bodyPr>
          <a:lstStyle/>
          <a:p>
            <a:pPr>
              <a:spcBef>
                <a:spcPts val="600"/>
              </a:spcBef>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Faster-paid claims at a fraction of the time, cost, and effort  </a:t>
            </a:r>
          </a:p>
          <a:p>
            <a:pPr>
              <a:spcBef>
                <a:spcPts val="600"/>
              </a:spcBef>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Potential shared savings on capitated risk contracts with payers  </a:t>
            </a:r>
          </a:p>
          <a:p>
            <a:pPr>
              <a:spcBef>
                <a:spcPts val="600"/>
              </a:spcBef>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Automation of claims attachments to better ensure approvals and payment  </a:t>
            </a:r>
          </a:p>
          <a:p>
            <a:pPr>
              <a:spcBef>
                <a:spcPts val="600"/>
              </a:spcBef>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Reduced burden on provider staff to source clinical chart data for retrieval requests </a:t>
            </a:r>
          </a:p>
          <a:p>
            <a:pPr lvl="1">
              <a:spcBef>
                <a:spcPts val="600"/>
              </a:spcBef>
            </a:pPr>
            <a:r>
              <a:rPr lang="en-US" sz="1800" dirty="0">
                <a:effectLst/>
                <a:latin typeface="Century Gothic" panose="020B0502020202020204" pitchFamily="34" charset="0"/>
                <a:ea typeface="Times New Roman" panose="02020603050405020304" pitchFamily="18" charset="0"/>
                <a:cs typeface="Times New Roman" panose="02020603050405020304" pitchFamily="18" charset="0"/>
              </a:rPr>
              <a:t>Assuming robust clinical data becomes available digitally, the ROI for physicians may begin with reducing the time the physician, or her staff, spend gathering the patient’s medical information manually from disparate sources</a:t>
            </a:r>
          </a:p>
        </p:txBody>
      </p:sp>
      <p:pic>
        <p:nvPicPr>
          <p:cNvPr id="6" name="Picture 5" descr="A picture containing light&#10;&#10;Description automatically generated">
            <a:extLst>
              <a:ext uri="{FF2B5EF4-FFF2-40B4-BE49-F238E27FC236}">
                <a16:creationId xmlns:a16="http://schemas.microsoft.com/office/drawing/2014/main" id="{8BA4CF2B-2418-4559-8B2D-ED4845C396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56358" y="1979673"/>
            <a:ext cx="3139446" cy="2898654"/>
          </a:xfrm>
          <a:prstGeom prst="rect">
            <a:avLst/>
          </a:prstGeom>
        </p:spPr>
      </p:pic>
    </p:spTree>
    <p:extLst>
      <p:ext uri="{BB962C8B-B14F-4D97-AF65-F5344CB8AC3E}">
        <p14:creationId xmlns:p14="http://schemas.microsoft.com/office/powerpoint/2010/main" val="823060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3E398-C029-4F3E-958B-546B67621A85}"/>
              </a:ext>
            </a:extLst>
          </p:cNvPr>
          <p:cNvSpPr>
            <a:spLocks noGrp="1"/>
          </p:cNvSpPr>
          <p:nvPr>
            <p:ph type="title"/>
          </p:nvPr>
        </p:nvSpPr>
        <p:spPr>
          <a:xfrm>
            <a:off x="426720" y="365129"/>
            <a:ext cx="11338559" cy="1325563"/>
          </a:xfrm>
        </p:spPr>
        <p:txBody>
          <a:bodyPr/>
          <a:lstStyle/>
          <a:p>
            <a:r>
              <a:rPr lang="en-US" dirty="0"/>
              <a:t>Value for Provider Staff</a:t>
            </a:r>
          </a:p>
        </p:txBody>
      </p:sp>
      <p:sp>
        <p:nvSpPr>
          <p:cNvPr id="3" name="Content Placeholder 2">
            <a:extLst>
              <a:ext uri="{FF2B5EF4-FFF2-40B4-BE49-F238E27FC236}">
                <a16:creationId xmlns:a16="http://schemas.microsoft.com/office/drawing/2014/main" id="{2964A2C1-3B3C-4F4D-936D-C4E3C6289CDF}"/>
              </a:ext>
            </a:extLst>
          </p:cNvPr>
          <p:cNvSpPr>
            <a:spLocks noGrp="1"/>
          </p:cNvSpPr>
          <p:nvPr>
            <p:ph idx="4294967295"/>
          </p:nvPr>
        </p:nvSpPr>
        <p:spPr>
          <a:xfrm>
            <a:off x="427038" y="2004620"/>
            <a:ext cx="11337925" cy="498782"/>
          </a:xfrm>
          <a:pattFill prst="dkUpDiag">
            <a:fgClr>
              <a:schemeClr val="accent2">
                <a:lumMod val="20000"/>
                <a:lumOff val="80000"/>
              </a:schemeClr>
            </a:fgClr>
            <a:bgClr>
              <a:schemeClr val="bg1"/>
            </a:bgClr>
          </a:pattFill>
        </p:spPr>
        <p:txBody>
          <a:bodyPr anchor="ctr">
            <a:normAutofit/>
          </a:bodyPr>
          <a:lstStyle/>
          <a:p>
            <a:pPr marL="0" lvl="1" indent="0" algn="ctr">
              <a:spcBef>
                <a:spcPts val="0"/>
              </a:spcBef>
              <a:buNone/>
            </a:pPr>
            <a:r>
              <a:rPr lang="en-US" sz="2000" dirty="0"/>
              <a:t>Leveraging an electronic clinical document exchange method helps create revenue</a:t>
            </a:r>
          </a:p>
        </p:txBody>
      </p:sp>
      <p:pic>
        <p:nvPicPr>
          <p:cNvPr id="4" name="Picture 3" descr="A picture containing light&#10;&#10;Description automatically generated">
            <a:extLst>
              <a:ext uri="{FF2B5EF4-FFF2-40B4-BE49-F238E27FC236}">
                <a16:creationId xmlns:a16="http://schemas.microsoft.com/office/drawing/2014/main" id="{7B8AA75D-DE10-49C4-9D21-A48AB770C0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8479" y="2939515"/>
            <a:ext cx="1188117" cy="1096989"/>
          </a:xfrm>
          <a:prstGeom prst="rect">
            <a:avLst/>
          </a:prstGeom>
        </p:spPr>
      </p:pic>
      <p:pic>
        <p:nvPicPr>
          <p:cNvPr id="5" name="Picture 4">
            <a:extLst>
              <a:ext uri="{FF2B5EF4-FFF2-40B4-BE49-F238E27FC236}">
                <a16:creationId xmlns:a16="http://schemas.microsoft.com/office/drawing/2014/main" id="{2A83DC5D-1168-4774-95AC-0214CDD45D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95424" y="3005284"/>
            <a:ext cx="1053218" cy="965450"/>
          </a:xfrm>
          <a:prstGeom prst="rect">
            <a:avLst/>
          </a:prstGeom>
        </p:spPr>
      </p:pic>
      <p:pic>
        <p:nvPicPr>
          <p:cNvPr id="6" name="Picture 5" descr="A close up of a sign&#10;&#10;Description automatically generated">
            <a:extLst>
              <a:ext uri="{FF2B5EF4-FFF2-40B4-BE49-F238E27FC236}">
                <a16:creationId xmlns:a16="http://schemas.microsoft.com/office/drawing/2014/main" id="{0755F819-050B-40E7-9344-CC405C679E11}"/>
              </a:ext>
            </a:extLst>
          </p:cNvPr>
          <p:cNvPicPr>
            <a:picLocks noChangeAspect="1"/>
          </p:cNvPicPr>
          <p:nvPr/>
        </p:nvPicPr>
        <p:blipFill>
          <a:blip r:embed="rId5"/>
          <a:stretch>
            <a:fillRect/>
          </a:stretch>
        </p:blipFill>
        <p:spPr>
          <a:xfrm>
            <a:off x="4216541" y="3005285"/>
            <a:ext cx="1077710" cy="965449"/>
          </a:xfrm>
          <a:prstGeom prst="rect">
            <a:avLst/>
          </a:prstGeom>
        </p:spPr>
      </p:pic>
      <p:pic>
        <p:nvPicPr>
          <p:cNvPr id="7" name="Picture 6">
            <a:extLst>
              <a:ext uri="{FF2B5EF4-FFF2-40B4-BE49-F238E27FC236}">
                <a16:creationId xmlns:a16="http://schemas.microsoft.com/office/drawing/2014/main" id="{8CBE86D3-7705-4DEB-8F0C-60247EA71C3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14903" y="3082680"/>
            <a:ext cx="1053218" cy="810659"/>
          </a:xfrm>
          <a:prstGeom prst="rect">
            <a:avLst/>
          </a:prstGeom>
        </p:spPr>
      </p:pic>
      <p:sp>
        <p:nvSpPr>
          <p:cNvPr id="8" name="Content Placeholder 2">
            <a:extLst>
              <a:ext uri="{FF2B5EF4-FFF2-40B4-BE49-F238E27FC236}">
                <a16:creationId xmlns:a16="http://schemas.microsoft.com/office/drawing/2014/main" id="{499EF4BD-118A-424E-BE09-64424DDB801E}"/>
              </a:ext>
            </a:extLst>
          </p:cNvPr>
          <p:cNvSpPr txBox="1">
            <a:spLocks/>
          </p:cNvSpPr>
          <p:nvPr/>
        </p:nvSpPr>
        <p:spPr>
          <a:xfrm>
            <a:off x="916462" y="4253931"/>
            <a:ext cx="2286000" cy="1196894"/>
          </a:xfrm>
          <a:prstGeom prst="rect">
            <a:avLst/>
          </a:prstGeom>
        </p:spPr>
        <p:txBody>
          <a:bodyPr vert="horz" lIns="91440" tIns="45720" rIns="91440" bIns="45720" rtlCol="0">
            <a:noAutofit/>
          </a:bodyPr>
          <a:lstStyle>
            <a:lvl1pPr marL="0" indent="0" algn="l" defTabSz="914334" rtl="0" eaLnBrk="1" latinLnBrk="0" hangingPunct="1">
              <a:lnSpc>
                <a:spcPct val="100000"/>
              </a:lnSpc>
              <a:spcBef>
                <a:spcPts val="999"/>
              </a:spcBef>
              <a:buFont typeface="Arial"/>
              <a:buNone/>
              <a:defRPr sz="2400" kern="1200">
                <a:solidFill>
                  <a:schemeClr val="tx1"/>
                </a:solidFill>
                <a:latin typeface="Century Gothic" charset="0"/>
                <a:ea typeface="Century Gothic" charset="0"/>
                <a:cs typeface="Century Gothic" charset="0"/>
              </a:defRPr>
            </a:lvl1pPr>
            <a:lvl2pPr marL="685751" indent="-228584" algn="l" defTabSz="914334" rtl="0" eaLnBrk="1" latinLnBrk="0" hangingPunct="1">
              <a:lnSpc>
                <a:spcPct val="100000"/>
              </a:lnSpc>
              <a:spcBef>
                <a:spcPts val="500"/>
              </a:spcBef>
              <a:buFont typeface=".AppleSystemUIFont" charset="-120"/>
              <a:buChar char="–"/>
              <a:defRPr sz="2400" kern="1200">
                <a:solidFill>
                  <a:schemeClr val="tx1"/>
                </a:solidFill>
                <a:latin typeface="Century Gothic" charset="0"/>
                <a:ea typeface="Century Gothic" charset="0"/>
                <a:cs typeface="Century Gothic" charset="0"/>
              </a:defRPr>
            </a:lvl2pPr>
            <a:lvl3pPr marL="1142918" indent="-228584" algn="l" defTabSz="914334" rtl="0" eaLnBrk="1" latinLnBrk="0" hangingPunct="1">
              <a:lnSpc>
                <a:spcPct val="100000"/>
              </a:lnSpc>
              <a:spcBef>
                <a:spcPts val="500"/>
              </a:spcBef>
              <a:buFont typeface="Courier New" charset="0"/>
              <a:buChar char="o"/>
              <a:defRPr sz="2000" kern="1200">
                <a:solidFill>
                  <a:schemeClr val="tx1"/>
                </a:solidFill>
                <a:latin typeface="Century Gothic" charset="0"/>
                <a:ea typeface="Century Gothic" charset="0"/>
                <a:cs typeface="Century Gothic" charset="0"/>
              </a:defRPr>
            </a:lvl3pPr>
            <a:lvl4pPr marL="1600084" indent="-228584" algn="l" defTabSz="914334" rtl="0" eaLnBrk="1" latinLnBrk="0" hangingPunct="1">
              <a:lnSpc>
                <a:spcPct val="100000"/>
              </a:lnSpc>
              <a:spcBef>
                <a:spcPts val="500"/>
              </a:spcBef>
              <a:buFont typeface="Wingdings" charset="2"/>
              <a:buChar char="§"/>
              <a:defRPr sz="1800" kern="1200">
                <a:solidFill>
                  <a:schemeClr val="tx1"/>
                </a:solidFill>
                <a:latin typeface="Century Gothic" charset="0"/>
                <a:ea typeface="Century Gothic" charset="0"/>
                <a:cs typeface="Century Gothic" charset="0"/>
              </a:defRPr>
            </a:lvl4pPr>
            <a:lvl5pPr marL="2114417" indent="-285750" algn="l" defTabSz="914334" rtl="0" eaLnBrk="1" latinLnBrk="0" hangingPunct="1">
              <a:lnSpc>
                <a:spcPct val="100000"/>
              </a:lnSpc>
              <a:spcBef>
                <a:spcPts val="500"/>
              </a:spcBef>
              <a:buSzPct val="100000"/>
              <a:buFont typeface="Wingdings" charset="2"/>
              <a:buChar char="v"/>
              <a:defRPr sz="1800" kern="1200">
                <a:solidFill>
                  <a:schemeClr val="tx1"/>
                </a:solidFill>
                <a:latin typeface="Century Gothic" charset="0"/>
                <a:ea typeface="Century Gothic" charset="0"/>
                <a:cs typeface="Century Gothic" charset="0"/>
              </a:defRPr>
            </a:lvl5pPr>
            <a:lvl6pPr marL="2514418"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586"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753"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5919"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 electronic chart request</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 =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15 minutes saved </a:t>
            </a:r>
          </a:p>
          <a:p>
            <a:pPr marL="0" lvl="1" indent="0" algn="ctr">
              <a:lnSpc>
                <a:spcPct val="90000"/>
              </a:lnSpc>
              <a:spcBef>
                <a:spcPts val="0"/>
              </a:spcBef>
              <a:buNone/>
            </a:pPr>
            <a:r>
              <a:rPr lang="en-US" sz="1200" dirty="0">
                <a:latin typeface="Century Gothic" panose="020B0502020202020204" pitchFamily="34" charset="0"/>
                <a:ea typeface="Times New Roman" panose="02020603050405020304" pitchFamily="18" charset="0"/>
                <a:cs typeface="Times New Roman" panose="02020603050405020304" pitchFamily="18" charset="0"/>
              </a:rPr>
              <a:t>(vs manual retrieval)</a:t>
            </a:r>
          </a:p>
        </p:txBody>
      </p:sp>
      <p:sp>
        <p:nvSpPr>
          <p:cNvPr id="9" name="Content Placeholder 2">
            <a:extLst>
              <a:ext uri="{FF2B5EF4-FFF2-40B4-BE49-F238E27FC236}">
                <a16:creationId xmlns:a16="http://schemas.microsoft.com/office/drawing/2014/main" id="{5F14A0D8-E862-46D7-B0C0-DBCADFB4F5B6}"/>
              </a:ext>
            </a:extLst>
          </p:cNvPr>
          <p:cNvSpPr txBox="1">
            <a:spLocks/>
          </p:cNvSpPr>
          <p:nvPr/>
        </p:nvSpPr>
        <p:spPr>
          <a:xfrm>
            <a:off x="3607487" y="4253931"/>
            <a:ext cx="2286000" cy="1338828"/>
          </a:xfrm>
          <a:prstGeom prst="rect">
            <a:avLst/>
          </a:prstGeom>
        </p:spPr>
        <p:txBody>
          <a:bodyPr vert="horz" lIns="0" tIns="45720" rIns="0" bIns="45720" rtlCol="0">
            <a:spAutoFit/>
          </a:bodyPr>
          <a:lstStyle>
            <a:lvl1pPr marL="0" indent="0" algn="l" defTabSz="914334" rtl="0" eaLnBrk="1" latinLnBrk="0" hangingPunct="1">
              <a:lnSpc>
                <a:spcPct val="100000"/>
              </a:lnSpc>
              <a:spcBef>
                <a:spcPts val="999"/>
              </a:spcBef>
              <a:buFont typeface="Arial"/>
              <a:buNone/>
              <a:defRPr sz="2400" kern="1200">
                <a:solidFill>
                  <a:schemeClr val="tx1"/>
                </a:solidFill>
                <a:latin typeface="Century Gothic" charset="0"/>
                <a:ea typeface="Century Gothic" charset="0"/>
                <a:cs typeface="Century Gothic" charset="0"/>
              </a:defRPr>
            </a:lvl1pPr>
            <a:lvl2pPr marL="685751" indent="-228584" algn="l" defTabSz="914334" rtl="0" eaLnBrk="1" latinLnBrk="0" hangingPunct="1">
              <a:lnSpc>
                <a:spcPct val="100000"/>
              </a:lnSpc>
              <a:spcBef>
                <a:spcPts val="500"/>
              </a:spcBef>
              <a:buFont typeface=".AppleSystemUIFont" charset="-120"/>
              <a:buChar char="–"/>
              <a:defRPr sz="2400" kern="1200">
                <a:solidFill>
                  <a:schemeClr val="tx1"/>
                </a:solidFill>
                <a:latin typeface="Century Gothic" charset="0"/>
                <a:ea typeface="Century Gothic" charset="0"/>
                <a:cs typeface="Century Gothic" charset="0"/>
              </a:defRPr>
            </a:lvl2pPr>
            <a:lvl3pPr marL="1142918" indent="-228584" algn="l" defTabSz="914334" rtl="0" eaLnBrk="1" latinLnBrk="0" hangingPunct="1">
              <a:lnSpc>
                <a:spcPct val="100000"/>
              </a:lnSpc>
              <a:spcBef>
                <a:spcPts val="500"/>
              </a:spcBef>
              <a:buFont typeface="Courier New" charset="0"/>
              <a:buChar char="o"/>
              <a:defRPr sz="2000" kern="1200">
                <a:solidFill>
                  <a:schemeClr val="tx1"/>
                </a:solidFill>
                <a:latin typeface="Century Gothic" charset="0"/>
                <a:ea typeface="Century Gothic" charset="0"/>
                <a:cs typeface="Century Gothic" charset="0"/>
              </a:defRPr>
            </a:lvl3pPr>
            <a:lvl4pPr marL="1600084" indent="-228584" algn="l" defTabSz="914334" rtl="0" eaLnBrk="1" latinLnBrk="0" hangingPunct="1">
              <a:lnSpc>
                <a:spcPct val="100000"/>
              </a:lnSpc>
              <a:spcBef>
                <a:spcPts val="500"/>
              </a:spcBef>
              <a:buFont typeface="Wingdings" charset="2"/>
              <a:buChar char="§"/>
              <a:defRPr sz="1800" kern="1200">
                <a:solidFill>
                  <a:schemeClr val="tx1"/>
                </a:solidFill>
                <a:latin typeface="Century Gothic" charset="0"/>
                <a:ea typeface="Century Gothic" charset="0"/>
                <a:cs typeface="Century Gothic" charset="0"/>
              </a:defRPr>
            </a:lvl4pPr>
            <a:lvl5pPr marL="2114417" indent="-285750" algn="l" defTabSz="914334" rtl="0" eaLnBrk="1" latinLnBrk="0" hangingPunct="1">
              <a:lnSpc>
                <a:spcPct val="100000"/>
              </a:lnSpc>
              <a:spcBef>
                <a:spcPts val="500"/>
              </a:spcBef>
              <a:buSzPct val="100000"/>
              <a:buFont typeface="Wingdings" charset="2"/>
              <a:buChar char="v"/>
              <a:defRPr sz="1800" kern="1200">
                <a:solidFill>
                  <a:schemeClr val="tx1"/>
                </a:solidFill>
                <a:latin typeface="Century Gothic" charset="0"/>
                <a:ea typeface="Century Gothic" charset="0"/>
                <a:cs typeface="Century Gothic" charset="0"/>
              </a:defRPr>
            </a:lvl5pPr>
            <a:lvl6pPr marL="2514418"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586"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753"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5919"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15 minutes</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saved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 additional patient visit per day</a:t>
            </a:r>
          </a:p>
        </p:txBody>
      </p:sp>
      <p:sp>
        <p:nvSpPr>
          <p:cNvPr id="11" name="Content Placeholder 2">
            <a:extLst>
              <a:ext uri="{FF2B5EF4-FFF2-40B4-BE49-F238E27FC236}">
                <a16:creationId xmlns:a16="http://schemas.microsoft.com/office/drawing/2014/main" id="{30018C6F-EF00-461D-93AE-A0BDFE37EFEA}"/>
              </a:ext>
            </a:extLst>
          </p:cNvPr>
          <p:cNvSpPr txBox="1">
            <a:spLocks/>
          </p:cNvSpPr>
          <p:nvPr/>
        </p:nvSpPr>
        <p:spPr>
          <a:xfrm>
            <a:off x="8989538" y="4253931"/>
            <a:ext cx="2286000" cy="1002923"/>
          </a:xfrm>
          <a:prstGeom prst="rect">
            <a:avLst/>
          </a:prstGeom>
        </p:spPr>
        <p:txBody>
          <a:bodyPr vert="horz" lIns="91440" tIns="45720" rIns="91440" bIns="45720" rtlCol="0">
            <a:noAutofit/>
          </a:bodyPr>
          <a:lstStyle>
            <a:lvl1pPr marL="0" indent="0" algn="l" defTabSz="914334" rtl="0" eaLnBrk="1" latinLnBrk="0" hangingPunct="1">
              <a:lnSpc>
                <a:spcPct val="100000"/>
              </a:lnSpc>
              <a:spcBef>
                <a:spcPts val="999"/>
              </a:spcBef>
              <a:buFont typeface="Arial"/>
              <a:buNone/>
              <a:defRPr sz="2400" kern="1200">
                <a:solidFill>
                  <a:schemeClr val="tx1"/>
                </a:solidFill>
                <a:latin typeface="Century Gothic" charset="0"/>
                <a:ea typeface="Century Gothic" charset="0"/>
                <a:cs typeface="Century Gothic" charset="0"/>
              </a:defRPr>
            </a:lvl1pPr>
            <a:lvl2pPr marL="685751" indent="-228584" algn="l" defTabSz="914334" rtl="0" eaLnBrk="1" latinLnBrk="0" hangingPunct="1">
              <a:lnSpc>
                <a:spcPct val="100000"/>
              </a:lnSpc>
              <a:spcBef>
                <a:spcPts val="500"/>
              </a:spcBef>
              <a:buFont typeface=".AppleSystemUIFont" charset="-120"/>
              <a:buChar char="–"/>
              <a:defRPr sz="2400" kern="1200">
                <a:solidFill>
                  <a:schemeClr val="tx1"/>
                </a:solidFill>
                <a:latin typeface="Century Gothic" charset="0"/>
                <a:ea typeface="Century Gothic" charset="0"/>
                <a:cs typeface="Century Gothic" charset="0"/>
              </a:defRPr>
            </a:lvl2pPr>
            <a:lvl3pPr marL="1142918" indent="-228584" algn="l" defTabSz="914334" rtl="0" eaLnBrk="1" latinLnBrk="0" hangingPunct="1">
              <a:lnSpc>
                <a:spcPct val="100000"/>
              </a:lnSpc>
              <a:spcBef>
                <a:spcPts val="500"/>
              </a:spcBef>
              <a:buFont typeface="Courier New" charset="0"/>
              <a:buChar char="o"/>
              <a:defRPr sz="2000" kern="1200">
                <a:solidFill>
                  <a:schemeClr val="tx1"/>
                </a:solidFill>
                <a:latin typeface="Century Gothic" charset="0"/>
                <a:ea typeface="Century Gothic" charset="0"/>
                <a:cs typeface="Century Gothic" charset="0"/>
              </a:defRPr>
            </a:lvl3pPr>
            <a:lvl4pPr marL="1600084" indent="-228584" algn="l" defTabSz="914334" rtl="0" eaLnBrk="1" latinLnBrk="0" hangingPunct="1">
              <a:lnSpc>
                <a:spcPct val="100000"/>
              </a:lnSpc>
              <a:spcBef>
                <a:spcPts val="500"/>
              </a:spcBef>
              <a:buFont typeface="Wingdings" charset="2"/>
              <a:buChar char="§"/>
              <a:defRPr sz="1800" kern="1200">
                <a:solidFill>
                  <a:schemeClr val="tx1"/>
                </a:solidFill>
                <a:latin typeface="Century Gothic" charset="0"/>
                <a:ea typeface="Century Gothic" charset="0"/>
                <a:cs typeface="Century Gothic" charset="0"/>
              </a:defRPr>
            </a:lvl4pPr>
            <a:lvl5pPr marL="2114417" indent="-285750" algn="l" defTabSz="914334" rtl="0" eaLnBrk="1" latinLnBrk="0" hangingPunct="1">
              <a:lnSpc>
                <a:spcPct val="100000"/>
              </a:lnSpc>
              <a:spcBef>
                <a:spcPts val="500"/>
              </a:spcBef>
              <a:buSzPct val="100000"/>
              <a:buFont typeface="Wingdings" charset="2"/>
              <a:buChar char="v"/>
              <a:defRPr sz="1800" kern="1200">
                <a:solidFill>
                  <a:schemeClr val="tx1"/>
                </a:solidFill>
                <a:latin typeface="Century Gothic" charset="0"/>
                <a:ea typeface="Century Gothic" charset="0"/>
                <a:cs typeface="Century Gothic" charset="0"/>
              </a:defRPr>
            </a:lvl5pPr>
            <a:lvl6pPr marL="2514418"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586"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753"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5919"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$10,000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x 3 physicians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$30,000</a:t>
            </a:r>
          </a:p>
        </p:txBody>
      </p:sp>
      <p:sp>
        <p:nvSpPr>
          <p:cNvPr id="12" name="Content Placeholder 2">
            <a:extLst>
              <a:ext uri="{FF2B5EF4-FFF2-40B4-BE49-F238E27FC236}">
                <a16:creationId xmlns:a16="http://schemas.microsoft.com/office/drawing/2014/main" id="{C0D002B7-BE9B-496D-9C9F-3DCEBE592289}"/>
              </a:ext>
            </a:extLst>
          </p:cNvPr>
          <p:cNvSpPr txBox="1">
            <a:spLocks/>
          </p:cNvSpPr>
          <p:nvPr/>
        </p:nvSpPr>
        <p:spPr>
          <a:xfrm>
            <a:off x="6298512" y="4253931"/>
            <a:ext cx="2286000" cy="1102964"/>
          </a:xfrm>
          <a:prstGeom prst="rect">
            <a:avLst/>
          </a:prstGeom>
        </p:spPr>
        <p:txBody>
          <a:bodyPr vert="horz" lIns="0" tIns="45720" rIns="0" bIns="45720" rtlCol="0">
            <a:noAutofit/>
          </a:bodyPr>
          <a:lstStyle>
            <a:lvl1pPr marL="0" indent="0" algn="l" defTabSz="914334" rtl="0" eaLnBrk="1" latinLnBrk="0" hangingPunct="1">
              <a:lnSpc>
                <a:spcPct val="100000"/>
              </a:lnSpc>
              <a:spcBef>
                <a:spcPts val="999"/>
              </a:spcBef>
              <a:buFont typeface="Arial"/>
              <a:buNone/>
              <a:defRPr sz="2400" kern="1200">
                <a:solidFill>
                  <a:schemeClr val="tx1"/>
                </a:solidFill>
                <a:latin typeface="Century Gothic" charset="0"/>
                <a:ea typeface="Century Gothic" charset="0"/>
                <a:cs typeface="Century Gothic" charset="0"/>
              </a:defRPr>
            </a:lvl1pPr>
            <a:lvl2pPr marL="685751" indent="-228584" algn="l" defTabSz="914334" rtl="0" eaLnBrk="1" latinLnBrk="0" hangingPunct="1">
              <a:lnSpc>
                <a:spcPct val="100000"/>
              </a:lnSpc>
              <a:spcBef>
                <a:spcPts val="500"/>
              </a:spcBef>
              <a:buFont typeface=".AppleSystemUIFont" charset="-120"/>
              <a:buChar char="–"/>
              <a:defRPr sz="2400" kern="1200">
                <a:solidFill>
                  <a:schemeClr val="tx1"/>
                </a:solidFill>
                <a:latin typeface="Century Gothic" charset="0"/>
                <a:ea typeface="Century Gothic" charset="0"/>
                <a:cs typeface="Century Gothic" charset="0"/>
              </a:defRPr>
            </a:lvl2pPr>
            <a:lvl3pPr marL="1142918" indent="-228584" algn="l" defTabSz="914334" rtl="0" eaLnBrk="1" latinLnBrk="0" hangingPunct="1">
              <a:lnSpc>
                <a:spcPct val="100000"/>
              </a:lnSpc>
              <a:spcBef>
                <a:spcPts val="500"/>
              </a:spcBef>
              <a:buFont typeface="Courier New" charset="0"/>
              <a:buChar char="o"/>
              <a:defRPr sz="2000" kern="1200">
                <a:solidFill>
                  <a:schemeClr val="tx1"/>
                </a:solidFill>
                <a:latin typeface="Century Gothic" charset="0"/>
                <a:ea typeface="Century Gothic" charset="0"/>
                <a:cs typeface="Century Gothic" charset="0"/>
              </a:defRPr>
            </a:lvl3pPr>
            <a:lvl4pPr marL="1600084" indent="-228584" algn="l" defTabSz="914334" rtl="0" eaLnBrk="1" latinLnBrk="0" hangingPunct="1">
              <a:lnSpc>
                <a:spcPct val="100000"/>
              </a:lnSpc>
              <a:spcBef>
                <a:spcPts val="500"/>
              </a:spcBef>
              <a:buFont typeface="Wingdings" charset="2"/>
              <a:buChar char="§"/>
              <a:defRPr sz="1800" kern="1200">
                <a:solidFill>
                  <a:schemeClr val="tx1"/>
                </a:solidFill>
                <a:latin typeface="Century Gothic" charset="0"/>
                <a:ea typeface="Century Gothic" charset="0"/>
                <a:cs typeface="Century Gothic" charset="0"/>
              </a:defRPr>
            </a:lvl4pPr>
            <a:lvl5pPr marL="2114417" indent="-285750" algn="l" defTabSz="914334" rtl="0" eaLnBrk="1" latinLnBrk="0" hangingPunct="1">
              <a:lnSpc>
                <a:spcPct val="100000"/>
              </a:lnSpc>
              <a:spcBef>
                <a:spcPts val="500"/>
              </a:spcBef>
              <a:buSzPct val="100000"/>
              <a:buFont typeface="Wingdings" charset="2"/>
              <a:buChar char="v"/>
              <a:defRPr sz="1800" kern="1200">
                <a:solidFill>
                  <a:schemeClr val="tx1"/>
                </a:solidFill>
                <a:latin typeface="Century Gothic" charset="0"/>
                <a:ea typeface="Century Gothic" charset="0"/>
                <a:cs typeface="Century Gothic" charset="0"/>
              </a:defRPr>
            </a:lvl5pPr>
            <a:lvl6pPr marL="2514418"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586"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753"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5919"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 additional patient visit per day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 </a:t>
            </a:r>
          </a:p>
          <a:p>
            <a:pPr marL="0" lvl="1" indent="0" algn="ctr">
              <a:lnSpc>
                <a:spcPct val="90000"/>
              </a:lnSpc>
              <a:spcBef>
                <a:spcPts val="0"/>
              </a:spcBef>
              <a:buNone/>
            </a:pPr>
            <a:r>
              <a:rPr lang="en-US" sz="1800" b="1" dirty="0">
                <a:latin typeface="Century Gothic" panose="020B0502020202020204" pitchFamily="34" charset="0"/>
                <a:ea typeface="Times New Roman" panose="02020603050405020304" pitchFamily="18" charset="0"/>
                <a:cs typeface="Times New Roman" panose="02020603050405020304" pitchFamily="18" charset="0"/>
              </a:rPr>
              <a:t>$10,000</a:t>
            </a:r>
            <a:r>
              <a:rPr lang="en-US" sz="1800" b="1" baseline="30000" dirty="0">
                <a:latin typeface="Century Gothic" panose="020B0502020202020204" pitchFamily="34" charset="0"/>
                <a:ea typeface="Times New Roman" panose="02020603050405020304" pitchFamily="18" charset="0"/>
                <a:cs typeface="Times New Roman" panose="02020603050405020304" pitchFamily="18" charset="0"/>
              </a:rPr>
              <a:t>*</a:t>
            </a:r>
            <a:endParaRPr lang="en-US" sz="1800" baseline="30000" dirty="0">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13" name="Content Placeholder 2">
            <a:extLst>
              <a:ext uri="{FF2B5EF4-FFF2-40B4-BE49-F238E27FC236}">
                <a16:creationId xmlns:a16="http://schemas.microsoft.com/office/drawing/2014/main" id="{77C7EC7C-DF26-4FD4-84EF-E76D301F9131}"/>
              </a:ext>
            </a:extLst>
          </p:cNvPr>
          <p:cNvSpPr txBox="1">
            <a:spLocks/>
          </p:cNvSpPr>
          <p:nvPr/>
        </p:nvSpPr>
        <p:spPr>
          <a:xfrm>
            <a:off x="254136" y="6098046"/>
            <a:ext cx="3735794" cy="261610"/>
          </a:xfrm>
          <a:prstGeom prst="rect">
            <a:avLst/>
          </a:prstGeom>
        </p:spPr>
        <p:txBody>
          <a:bodyPr vert="horz" lIns="91440" tIns="45720" rIns="91440" bIns="91440" rtlCol="0" anchor="b">
            <a:noAutofit/>
          </a:bodyPr>
          <a:lstStyle>
            <a:lvl1pPr marL="0" indent="0" algn="l" defTabSz="914334" rtl="0" eaLnBrk="1" latinLnBrk="0" hangingPunct="1">
              <a:lnSpc>
                <a:spcPct val="100000"/>
              </a:lnSpc>
              <a:spcBef>
                <a:spcPts val="999"/>
              </a:spcBef>
              <a:buFont typeface="Arial"/>
              <a:buNone/>
              <a:defRPr sz="2400" kern="1200">
                <a:solidFill>
                  <a:schemeClr val="tx1"/>
                </a:solidFill>
                <a:latin typeface="Century Gothic" charset="0"/>
                <a:ea typeface="Century Gothic" charset="0"/>
                <a:cs typeface="Century Gothic" charset="0"/>
              </a:defRPr>
            </a:lvl1pPr>
            <a:lvl2pPr marL="685751" indent="-228584" algn="l" defTabSz="914334" rtl="0" eaLnBrk="1" latinLnBrk="0" hangingPunct="1">
              <a:lnSpc>
                <a:spcPct val="100000"/>
              </a:lnSpc>
              <a:spcBef>
                <a:spcPts val="500"/>
              </a:spcBef>
              <a:buFont typeface=".AppleSystemUIFont" charset="-120"/>
              <a:buChar char="–"/>
              <a:defRPr sz="2400" kern="1200">
                <a:solidFill>
                  <a:schemeClr val="tx1"/>
                </a:solidFill>
                <a:latin typeface="Century Gothic" charset="0"/>
                <a:ea typeface="Century Gothic" charset="0"/>
                <a:cs typeface="Century Gothic" charset="0"/>
              </a:defRPr>
            </a:lvl2pPr>
            <a:lvl3pPr marL="1142918" indent="-228584" algn="l" defTabSz="914334" rtl="0" eaLnBrk="1" latinLnBrk="0" hangingPunct="1">
              <a:lnSpc>
                <a:spcPct val="100000"/>
              </a:lnSpc>
              <a:spcBef>
                <a:spcPts val="500"/>
              </a:spcBef>
              <a:buFont typeface="Courier New" charset="0"/>
              <a:buChar char="o"/>
              <a:defRPr sz="2000" kern="1200">
                <a:solidFill>
                  <a:schemeClr val="tx1"/>
                </a:solidFill>
                <a:latin typeface="Century Gothic" charset="0"/>
                <a:ea typeface="Century Gothic" charset="0"/>
                <a:cs typeface="Century Gothic" charset="0"/>
              </a:defRPr>
            </a:lvl3pPr>
            <a:lvl4pPr marL="1600084" indent="-228584" algn="l" defTabSz="914334" rtl="0" eaLnBrk="1" latinLnBrk="0" hangingPunct="1">
              <a:lnSpc>
                <a:spcPct val="100000"/>
              </a:lnSpc>
              <a:spcBef>
                <a:spcPts val="500"/>
              </a:spcBef>
              <a:buFont typeface="Wingdings" charset="2"/>
              <a:buChar char="§"/>
              <a:defRPr sz="1800" kern="1200">
                <a:solidFill>
                  <a:schemeClr val="tx1"/>
                </a:solidFill>
                <a:latin typeface="Century Gothic" charset="0"/>
                <a:ea typeface="Century Gothic" charset="0"/>
                <a:cs typeface="Century Gothic" charset="0"/>
              </a:defRPr>
            </a:lvl4pPr>
            <a:lvl5pPr marL="2114417" indent="-285750" algn="l" defTabSz="914334" rtl="0" eaLnBrk="1" latinLnBrk="0" hangingPunct="1">
              <a:lnSpc>
                <a:spcPct val="100000"/>
              </a:lnSpc>
              <a:spcBef>
                <a:spcPts val="500"/>
              </a:spcBef>
              <a:buSzPct val="100000"/>
              <a:buFont typeface="Wingdings" charset="2"/>
              <a:buChar char="v"/>
              <a:defRPr sz="1800" kern="1200">
                <a:solidFill>
                  <a:schemeClr val="tx1"/>
                </a:solidFill>
                <a:latin typeface="Century Gothic" charset="0"/>
                <a:ea typeface="Century Gothic" charset="0"/>
                <a:cs typeface="Century Gothic" charset="0"/>
              </a:defRPr>
            </a:lvl5pPr>
            <a:lvl6pPr marL="2514418"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586"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753"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5919" indent="-228584" algn="l" defTabSz="914334"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lvl="1" indent="0">
              <a:spcBef>
                <a:spcPts val="0"/>
              </a:spcBef>
              <a:buNone/>
            </a:pPr>
            <a:r>
              <a:rPr lang="en-US" sz="800" dirty="0">
                <a:solidFill>
                  <a:schemeClr val="accent4"/>
                </a:solidFill>
                <a:latin typeface="Century Gothic" panose="020B0502020202020204" pitchFamily="34" charset="0"/>
                <a:ea typeface="Times New Roman" panose="02020603050405020304" pitchFamily="18" charset="0"/>
                <a:cs typeface="Times New Roman" panose="02020603050405020304" pitchFamily="18" charset="0"/>
              </a:rPr>
              <a:t>*fee-for-service model example</a:t>
            </a:r>
          </a:p>
        </p:txBody>
      </p:sp>
    </p:spTree>
    <p:extLst>
      <p:ext uri="{BB962C8B-B14F-4D97-AF65-F5344CB8AC3E}">
        <p14:creationId xmlns:p14="http://schemas.microsoft.com/office/powerpoint/2010/main" val="986349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52153-24A4-4CEE-9E0C-3B682960E628}"/>
              </a:ext>
            </a:extLst>
          </p:cNvPr>
          <p:cNvSpPr>
            <a:spLocks noGrp="1"/>
          </p:cNvSpPr>
          <p:nvPr>
            <p:ph type="title"/>
          </p:nvPr>
        </p:nvSpPr>
        <p:spPr>
          <a:xfrm>
            <a:off x="426720" y="365129"/>
            <a:ext cx="11338559" cy="1325563"/>
          </a:xfrm>
        </p:spPr>
        <p:txBody>
          <a:bodyPr>
            <a:normAutofit/>
          </a:bodyPr>
          <a:lstStyle/>
          <a:p>
            <a:r>
              <a:rPr lang="en-US" dirty="0"/>
              <a:t>Clinical Data Retrieval for Health Plan Payment and Operations Requirements</a:t>
            </a:r>
          </a:p>
        </p:txBody>
      </p:sp>
      <p:sp>
        <p:nvSpPr>
          <p:cNvPr id="4" name="Content Placeholder 3">
            <a:extLst>
              <a:ext uri="{FF2B5EF4-FFF2-40B4-BE49-F238E27FC236}">
                <a16:creationId xmlns:a16="http://schemas.microsoft.com/office/drawing/2014/main" id="{5967D9F7-E301-4397-8D9D-23BEED92E4F1}"/>
              </a:ext>
            </a:extLst>
          </p:cNvPr>
          <p:cNvSpPr>
            <a:spLocks noGrp="1"/>
          </p:cNvSpPr>
          <p:nvPr>
            <p:ph idx="1"/>
          </p:nvPr>
        </p:nvSpPr>
        <p:spPr>
          <a:xfrm>
            <a:off x="426720" y="1825624"/>
            <a:ext cx="11338559" cy="4306824"/>
          </a:xfrm>
        </p:spPr>
        <p:txBody>
          <a:bodyPr>
            <a:normAutofit fontScale="92500" lnSpcReduction="20000"/>
          </a:bodyPr>
          <a:lstStyle/>
          <a:p>
            <a:r>
              <a:rPr lang="en-US" b="1" dirty="0"/>
              <a:t>Risk Profiles: </a:t>
            </a:r>
            <a:r>
              <a:rPr lang="en-US" b="1" dirty="0">
                <a:solidFill>
                  <a:schemeClr val="accent2"/>
                </a:solidFill>
              </a:rPr>
              <a:t>Access critical clinical records </a:t>
            </a:r>
            <a:r>
              <a:rPr lang="en-US" dirty="0"/>
              <a:t>for risk adjustment submissions to achieve greater revenue</a:t>
            </a:r>
          </a:p>
          <a:p>
            <a:r>
              <a:rPr lang="en-US" b="1" dirty="0"/>
              <a:t>Quality Management: </a:t>
            </a:r>
            <a:r>
              <a:rPr lang="en-US" b="1" dirty="0">
                <a:solidFill>
                  <a:schemeClr val="accent2"/>
                </a:solidFill>
              </a:rPr>
              <a:t>Close HEDIS gaps in care</a:t>
            </a:r>
            <a:r>
              <a:rPr lang="en-US" dirty="0"/>
              <a:t> by enabling digital access to electronic health records</a:t>
            </a:r>
          </a:p>
          <a:p>
            <a:r>
              <a:rPr lang="en-US" b="1" dirty="0"/>
              <a:t>Care Coordination: </a:t>
            </a:r>
            <a:r>
              <a:rPr lang="en-US" b="1" dirty="0">
                <a:solidFill>
                  <a:schemeClr val="accent2"/>
                </a:solidFill>
              </a:rPr>
              <a:t>Close gaps in quality and care </a:t>
            </a:r>
            <a:r>
              <a:rPr lang="en-US" dirty="0"/>
              <a:t>by automating the manual process of combing through and gleaning relevant and necessary information</a:t>
            </a:r>
          </a:p>
          <a:p>
            <a:r>
              <a:rPr lang="en-US" b="1" dirty="0"/>
              <a:t>Member Experience: </a:t>
            </a:r>
            <a:r>
              <a:rPr lang="en-US" b="1" dirty="0">
                <a:solidFill>
                  <a:schemeClr val="accent2"/>
                </a:solidFill>
              </a:rPr>
              <a:t>Improve member experience</a:t>
            </a:r>
            <a:r>
              <a:rPr lang="en-US" dirty="0"/>
              <a:t> by improving data-sharing processes to enable a more informed conversation with the member</a:t>
            </a:r>
          </a:p>
          <a:p>
            <a:r>
              <a:rPr lang="en-US" b="1" dirty="0"/>
              <a:t>Medical Operations: </a:t>
            </a:r>
            <a:r>
              <a:rPr lang="en-US" b="1" dirty="0">
                <a:solidFill>
                  <a:schemeClr val="accent2"/>
                </a:solidFill>
              </a:rPr>
              <a:t>Reduce cycle time </a:t>
            </a:r>
            <a:r>
              <a:rPr lang="en-US" dirty="0"/>
              <a:t>for claims approvals with needed clinical data to address prior authorizations or reduce denied claims</a:t>
            </a:r>
          </a:p>
          <a:p>
            <a:r>
              <a:rPr lang="en-US" b="1" dirty="0"/>
              <a:t>Medical Necessity: </a:t>
            </a:r>
            <a:r>
              <a:rPr lang="en-US" b="1" dirty="0">
                <a:solidFill>
                  <a:schemeClr val="accent2"/>
                </a:solidFill>
              </a:rPr>
              <a:t>Ensure services billed were medically necessary </a:t>
            </a:r>
            <a:r>
              <a:rPr lang="en-US" dirty="0"/>
              <a:t>and in compliance with fraud, waste, and abuse standards</a:t>
            </a:r>
          </a:p>
        </p:txBody>
      </p:sp>
    </p:spTree>
    <p:extLst>
      <p:ext uri="{BB962C8B-B14F-4D97-AF65-F5344CB8AC3E}">
        <p14:creationId xmlns:p14="http://schemas.microsoft.com/office/powerpoint/2010/main" val="534100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5" name="Straight Arrow Connector 74">
            <a:extLst>
              <a:ext uri="{FF2B5EF4-FFF2-40B4-BE49-F238E27FC236}">
                <a16:creationId xmlns:a16="http://schemas.microsoft.com/office/drawing/2014/main" id="{13D1473C-DD87-436A-A0E5-796BC154FF73}"/>
              </a:ext>
            </a:extLst>
          </p:cNvPr>
          <p:cNvCxnSpPr>
            <a:cxnSpLocks/>
          </p:cNvCxnSpPr>
          <p:nvPr/>
        </p:nvCxnSpPr>
        <p:spPr>
          <a:xfrm flipH="1">
            <a:off x="3201406" y="3574693"/>
            <a:ext cx="2098724" cy="0"/>
          </a:xfrm>
          <a:prstGeom prst="straightConnector1">
            <a:avLst/>
          </a:prstGeom>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D789331-257B-8B4A-915E-B7BFFFBDB8AC}"/>
              </a:ext>
            </a:extLst>
          </p:cNvPr>
          <p:cNvSpPr>
            <a:spLocks noGrp="1"/>
          </p:cNvSpPr>
          <p:nvPr>
            <p:ph type="title"/>
          </p:nvPr>
        </p:nvSpPr>
        <p:spPr/>
        <p:txBody>
          <a:bodyPr/>
          <a:lstStyle/>
          <a:p>
            <a:r>
              <a:rPr lang="en-US" dirty="0"/>
              <a:t>Clinical Document Collector API</a:t>
            </a:r>
          </a:p>
        </p:txBody>
      </p:sp>
      <p:grpSp>
        <p:nvGrpSpPr>
          <p:cNvPr id="9" name="Group 8">
            <a:extLst>
              <a:ext uri="{FF2B5EF4-FFF2-40B4-BE49-F238E27FC236}">
                <a16:creationId xmlns:a16="http://schemas.microsoft.com/office/drawing/2014/main" id="{6778AFAC-0FFF-A74C-809C-112A5E5DF803}"/>
              </a:ext>
            </a:extLst>
          </p:cNvPr>
          <p:cNvGrpSpPr/>
          <p:nvPr/>
        </p:nvGrpSpPr>
        <p:grpSpPr>
          <a:xfrm>
            <a:off x="356969" y="4687430"/>
            <a:ext cx="1260233" cy="411647"/>
            <a:chOff x="396553" y="2826430"/>
            <a:chExt cx="1439220" cy="563682"/>
          </a:xfrm>
        </p:grpSpPr>
        <p:sp>
          <p:nvSpPr>
            <p:cNvPr id="11" name="TextBox 10">
              <a:extLst>
                <a:ext uri="{FF2B5EF4-FFF2-40B4-BE49-F238E27FC236}">
                  <a16:creationId xmlns:a16="http://schemas.microsoft.com/office/drawing/2014/main" id="{291652DB-DB39-FF4C-8C37-C6952B99C965}"/>
                </a:ext>
              </a:extLst>
            </p:cNvPr>
            <p:cNvSpPr txBox="1"/>
            <p:nvPr/>
          </p:nvSpPr>
          <p:spPr>
            <a:xfrm>
              <a:off x="796790" y="2950229"/>
              <a:ext cx="972417" cy="316086"/>
            </a:xfrm>
            <a:prstGeom prst="rect">
              <a:avLst/>
            </a:prstGeom>
            <a:solidFill>
              <a:schemeClr val="bg1"/>
            </a:solid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rgbClr val="121A6C"/>
                  </a:solidFill>
                  <a:latin typeface="Century Gothic" pitchFamily="34" charset="0"/>
                </a:rPr>
                <a:t>Name</a:t>
              </a:r>
              <a:endParaRPr kumimoji="0" lang="en-US" sz="700" b="1" i="0" u="none" strike="noStrike" kern="1200" cap="none" spc="0" normalizeH="0" baseline="0" noProof="0" dirty="0">
                <a:ln>
                  <a:noFill/>
                </a:ln>
                <a:solidFill>
                  <a:srgbClr val="121A6C"/>
                </a:solidFill>
                <a:effectLst/>
                <a:uLnTx/>
                <a:uFillTx/>
                <a:latin typeface="Century Gothic" pitchFamily="34" charset="0"/>
                <a:ea typeface="+mn-ea"/>
                <a:cs typeface="+mn-cs"/>
              </a:endParaRPr>
            </a:p>
          </p:txBody>
        </p:sp>
        <p:sp>
          <p:nvSpPr>
            <p:cNvPr id="12" name="Rectangle: Rounded Corners 110">
              <a:extLst>
                <a:ext uri="{FF2B5EF4-FFF2-40B4-BE49-F238E27FC236}">
                  <a16:creationId xmlns:a16="http://schemas.microsoft.com/office/drawing/2014/main" id="{6496AE1C-D942-6C4F-BC85-CD012FC8D883}"/>
                </a:ext>
              </a:extLst>
            </p:cNvPr>
            <p:cNvSpPr/>
            <p:nvPr/>
          </p:nvSpPr>
          <p:spPr>
            <a:xfrm>
              <a:off x="396553" y="2826430"/>
              <a:ext cx="1439220" cy="563682"/>
            </a:xfrm>
            <a:prstGeom prst="roundRect">
              <a:avLst/>
            </a:prstGeom>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121A6C"/>
                </a:solidFill>
                <a:effectLst/>
                <a:uLnTx/>
                <a:uFillTx/>
                <a:latin typeface="Calibri"/>
                <a:ea typeface="+mn-ea"/>
                <a:cs typeface="+mn-cs"/>
              </a:endParaRPr>
            </a:p>
          </p:txBody>
        </p:sp>
      </p:grpSp>
      <p:grpSp>
        <p:nvGrpSpPr>
          <p:cNvPr id="13" name="Group 12">
            <a:extLst>
              <a:ext uri="{FF2B5EF4-FFF2-40B4-BE49-F238E27FC236}">
                <a16:creationId xmlns:a16="http://schemas.microsoft.com/office/drawing/2014/main" id="{E9C9E99D-71EB-D84D-A9C6-43C58E2434B8}"/>
              </a:ext>
            </a:extLst>
          </p:cNvPr>
          <p:cNvGrpSpPr/>
          <p:nvPr/>
        </p:nvGrpSpPr>
        <p:grpSpPr>
          <a:xfrm>
            <a:off x="1721774" y="4693700"/>
            <a:ext cx="1260234" cy="411647"/>
            <a:chOff x="408448" y="4114728"/>
            <a:chExt cx="1439220" cy="563682"/>
          </a:xfrm>
        </p:grpSpPr>
        <p:sp>
          <p:nvSpPr>
            <p:cNvPr id="16" name="Rectangle: Rounded Corners 119">
              <a:extLst>
                <a:ext uri="{FF2B5EF4-FFF2-40B4-BE49-F238E27FC236}">
                  <a16:creationId xmlns:a16="http://schemas.microsoft.com/office/drawing/2014/main" id="{CE28313A-A133-584F-8589-9584CCF909DB}"/>
                </a:ext>
              </a:extLst>
            </p:cNvPr>
            <p:cNvSpPr/>
            <p:nvPr/>
          </p:nvSpPr>
          <p:spPr>
            <a:xfrm>
              <a:off x="408448" y="4114728"/>
              <a:ext cx="1439220" cy="563682"/>
            </a:xfrm>
            <a:prstGeom prst="roundRect">
              <a:avLst/>
            </a:prstGeom>
            <a:solidFill>
              <a:schemeClr val="bg1"/>
            </a:solidFill>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121A6C"/>
                </a:solidFill>
                <a:effectLst/>
                <a:uLnTx/>
                <a:uFillTx/>
                <a:latin typeface="Calibri"/>
                <a:ea typeface="+mn-ea"/>
                <a:cs typeface="+mn-cs"/>
              </a:endParaRPr>
            </a:p>
          </p:txBody>
        </p:sp>
        <p:sp>
          <p:nvSpPr>
            <p:cNvPr id="15" name="TextBox 14">
              <a:extLst>
                <a:ext uri="{FF2B5EF4-FFF2-40B4-BE49-F238E27FC236}">
                  <a16:creationId xmlns:a16="http://schemas.microsoft.com/office/drawing/2014/main" id="{97DECAAA-7DA6-6A4C-B387-467F500000B8}"/>
                </a:ext>
              </a:extLst>
            </p:cNvPr>
            <p:cNvSpPr txBox="1"/>
            <p:nvPr/>
          </p:nvSpPr>
          <p:spPr>
            <a:xfrm>
              <a:off x="925953" y="4143700"/>
              <a:ext cx="851165" cy="505739"/>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dirty="0">
                  <a:solidFill>
                    <a:srgbClr val="121A6C"/>
                  </a:solidFill>
                  <a:latin typeface="Century Gothic" pitchFamily="34" charset="0"/>
                </a:rPr>
                <a:t>Postal Code</a:t>
              </a:r>
              <a:endParaRPr kumimoji="0" lang="en-US" sz="700" b="1" i="0" u="none" strike="noStrike" kern="1200" cap="none" spc="0" normalizeH="0" baseline="0" noProof="0" dirty="0">
                <a:ln>
                  <a:noFill/>
                </a:ln>
                <a:solidFill>
                  <a:srgbClr val="121A6C"/>
                </a:solidFill>
                <a:effectLst/>
                <a:uLnTx/>
                <a:uFillTx/>
                <a:latin typeface="Century Gothic" pitchFamily="34" charset="0"/>
                <a:ea typeface="+mn-ea"/>
                <a:cs typeface="+mn-cs"/>
              </a:endParaRPr>
            </a:p>
          </p:txBody>
        </p:sp>
      </p:grpSp>
      <p:grpSp>
        <p:nvGrpSpPr>
          <p:cNvPr id="38" name="Group 37">
            <a:extLst>
              <a:ext uri="{FF2B5EF4-FFF2-40B4-BE49-F238E27FC236}">
                <a16:creationId xmlns:a16="http://schemas.microsoft.com/office/drawing/2014/main" id="{4D8304B8-D319-4548-A907-361B2071E6DA}"/>
              </a:ext>
            </a:extLst>
          </p:cNvPr>
          <p:cNvGrpSpPr/>
          <p:nvPr/>
        </p:nvGrpSpPr>
        <p:grpSpPr>
          <a:xfrm>
            <a:off x="1707010" y="5160224"/>
            <a:ext cx="1260234" cy="411647"/>
            <a:chOff x="385348" y="4813161"/>
            <a:chExt cx="1439220" cy="563682"/>
          </a:xfrm>
        </p:grpSpPr>
        <p:sp>
          <p:nvSpPr>
            <p:cNvPr id="40" name="Rectangle: Rounded Corners 116">
              <a:extLst>
                <a:ext uri="{FF2B5EF4-FFF2-40B4-BE49-F238E27FC236}">
                  <a16:creationId xmlns:a16="http://schemas.microsoft.com/office/drawing/2014/main" id="{34B01992-2561-7347-9A4B-7DD8C81A864A}"/>
                </a:ext>
              </a:extLst>
            </p:cNvPr>
            <p:cNvSpPr/>
            <p:nvPr/>
          </p:nvSpPr>
          <p:spPr>
            <a:xfrm>
              <a:off x="385348" y="4813161"/>
              <a:ext cx="1439220" cy="563682"/>
            </a:xfrm>
            <a:prstGeom prst="roundRect">
              <a:avLst/>
            </a:prstGeom>
            <a:solidFill>
              <a:schemeClr val="bg1"/>
            </a:solidFill>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121A6C"/>
                </a:solidFill>
                <a:effectLst/>
                <a:uLnTx/>
                <a:uFillTx/>
                <a:latin typeface="Calibri"/>
                <a:ea typeface="+mn-ea"/>
                <a:cs typeface="+mn-cs"/>
              </a:endParaRPr>
            </a:p>
          </p:txBody>
        </p:sp>
        <p:sp>
          <p:nvSpPr>
            <p:cNvPr id="39" name="TextBox 38">
              <a:extLst>
                <a:ext uri="{FF2B5EF4-FFF2-40B4-BE49-F238E27FC236}">
                  <a16:creationId xmlns:a16="http://schemas.microsoft.com/office/drawing/2014/main" id="{455527CB-F210-3E45-928A-F20C32BE6982}"/>
                </a:ext>
              </a:extLst>
            </p:cNvPr>
            <p:cNvSpPr txBox="1"/>
            <p:nvPr/>
          </p:nvSpPr>
          <p:spPr>
            <a:xfrm>
              <a:off x="799170" y="4931548"/>
              <a:ext cx="1021073" cy="316086"/>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121A6C"/>
                  </a:solidFill>
                  <a:effectLst/>
                  <a:uLnTx/>
                  <a:uFillTx/>
                  <a:latin typeface="Century Gothic" pitchFamily="34" charset="0"/>
                  <a:ea typeface="+mn-ea"/>
                  <a:cs typeface="+mn-cs"/>
                </a:rPr>
                <a:t>Member ID</a:t>
              </a:r>
            </a:p>
          </p:txBody>
        </p:sp>
      </p:grpSp>
      <p:grpSp>
        <p:nvGrpSpPr>
          <p:cNvPr id="42" name="Group 41">
            <a:extLst>
              <a:ext uri="{FF2B5EF4-FFF2-40B4-BE49-F238E27FC236}">
                <a16:creationId xmlns:a16="http://schemas.microsoft.com/office/drawing/2014/main" id="{AD6F14BD-F75E-5C4E-84C4-F3A99083A90E}"/>
              </a:ext>
            </a:extLst>
          </p:cNvPr>
          <p:cNvGrpSpPr/>
          <p:nvPr/>
        </p:nvGrpSpPr>
        <p:grpSpPr>
          <a:xfrm>
            <a:off x="887442" y="5642734"/>
            <a:ext cx="1844216" cy="453557"/>
            <a:chOff x="403648" y="5490544"/>
            <a:chExt cx="1439220" cy="563682"/>
          </a:xfrm>
        </p:grpSpPr>
        <p:sp>
          <p:nvSpPr>
            <p:cNvPr id="44" name="Rectangle: Rounded Corners 119">
              <a:extLst>
                <a:ext uri="{FF2B5EF4-FFF2-40B4-BE49-F238E27FC236}">
                  <a16:creationId xmlns:a16="http://schemas.microsoft.com/office/drawing/2014/main" id="{CD737A15-1747-C84A-A75F-7A0B6D1EA52E}"/>
                </a:ext>
              </a:extLst>
            </p:cNvPr>
            <p:cNvSpPr/>
            <p:nvPr/>
          </p:nvSpPr>
          <p:spPr>
            <a:xfrm>
              <a:off x="403648" y="5490544"/>
              <a:ext cx="1439220" cy="563682"/>
            </a:xfrm>
            <a:prstGeom prst="roundRect">
              <a:avLst/>
            </a:prstGeom>
            <a:solidFill>
              <a:schemeClr val="bg1"/>
            </a:solidFill>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121A6C"/>
                </a:solidFill>
                <a:effectLst/>
                <a:uLnTx/>
                <a:uFillTx/>
                <a:latin typeface="Calibri"/>
                <a:ea typeface="+mn-ea"/>
                <a:cs typeface="+mn-cs"/>
              </a:endParaRPr>
            </a:p>
          </p:txBody>
        </p:sp>
        <p:sp>
          <p:nvSpPr>
            <p:cNvPr id="43" name="TextBox 42">
              <a:extLst>
                <a:ext uri="{FF2B5EF4-FFF2-40B4-BE49-F238E27FC236}">
                  <a16:creationId xmlns:a16="http://schemas.microsoft.com/office/drawing/2014/main" id="{E43FD0B9-40C9-4E48-B0EA-EAC084EAD72D}"/>
                </a:ext>
              </a:extLst>
            </p:cNvPr>
            <p:cNvSpPr txBox="1"/>
            <p:nvPr/>
          </p:nvSpPr>
          <p:spPr>
            <a:xfrm>
              <a:off x="663614" y="5542881"/>
              <a:ext cx="919288" cy="459007"/>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121A6C"/>
                  </a:solidFill>
                  <a:effectLst/>
                  <a:uLnTx/>
                  <a:uFillTx/>
                  <a:latin typeface="Century Gothic" pitchFamily="34" charset="0"/>
                  <a:ea typeface="+mn-ea"/>
                  <a:cs typeface="+mn-cs"/>
                </a:rPr>
                <a:t>Provider NPI and/or TIN</a:t>
              </a:r>
            </a:p>
          </p:txBody>
        </p:sp>
      </p:grpSp>
      <p:grpSp>
        <p:nvGrpSpPr>
          <p:cNvPr id="46" name="Group 45">
            <a:extLst>
              <a:ext uri="{FF2B5EF4-FFF2-40B4-BE49-F238E27FC236}">
                <a16:creationId xmlns:a16="http://schemas.microsoft.com/office/drawing/2014/main" id="{5869A067-9E86-A54E-8271-A4AA2CB8DE60}"/>
              </a:ext>
            </a:extLst>
          </p:cNvPr>
          <p:cNvGrpSpPr/>
          <p:nvPr/>
        </p:nvGrpSpPr>
        <p:grpSpPr>
          <a:xfrm>
            <a:off x="354956" y="5161907"/>
            <a:ext cx="1260233" cy="411647"/>
            <a:chOff x="396648" y="3473359"/>
            <a:chExt cx="1439220" cy="563682"/>
          </a:xfrm>
        </p:grpSpPr>
        <p:sp>
          <p:nvSpPr>
            <p:cNvPr id="48" name="Rectangle: Rounded Corners 48">
              <a:extLst>
                <a:ext uri="{FF2B5EF4-FFF2-40B4-BE49-F238E27FC236}">
                  <a16:creationId xmlns:a16="http://schemas.microsoft.com/office/drawing/2014/main" id="{338845D0-A5BC-064A-A028-B13FE90DBFD0}"/>
                </a:ext>
              </a:extLst>
            </p:cNvPr>
            <p:cNvSpPr/>
            <p:nvPr/>
          </p:nvSpPr>
          <p:spPr>
            <a:xfrm>
              <a:off x="396648" y="3473359"/>
              <a:ext cx="1439220" cy="563682"/>
            </a:xfrm>
            <a:prstGeom prst="roundRect">
              <a:avLst/>
            </a:prstGeom>
            <a:solidFill>
              <a:schemeClr val="bg1"/>
            </a:solidFill>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dirty="0">
                <a:ln>
                  <a:noFill/>
                </a:ln>
                <a:solidFill>
                  <a:srgbClr val="121A6C"/>
                </a:solidFill>
                <a:effectLst/>
                <a:uLnTx/>
                <a:uFillTx/>
                <a:latin typeface="Calibri"/>
                <a:ea typeface="+mn-ea"/>
                <a:cs typeface="+mn-cs"/>
              </a:endParaRPr>
            </a:p>
          </p:txBody>
        </p:sp>
        <p:sp>
          <p:nvSpPr>
            <p:cNvPr id="47" name="TextBox 46">
              <a:extLst>
                <a:ext uri="{FF2B5EF4-FFF2-40B4-BE49-F238E27FC236}">
                  <a16:creationId xmlns:a16="http://schemas.microsoft.com/office/drawing/2014/main" id="{323CB224-65FD-1F47-A476-F41CB5E0C6B2}"/>
                </a:ext>
              </a:extLst>
            </p:cNvPr>
            <p:cNvSpPr txBox="1"/>
            <p:nvPr/>
          </p:nvSpPr>
          <p:spPr>
            <a:xfrm>
              <a:off x="805796" y="3502331"/>
              <a:ext cx="883418" cy="505739"/>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121A6C"/>
                  </a:solidFill>
                  <a:effectLst/>
                  <a:uLnTx/>
                  <a:uFillTx/>
                  <a:latin typeface="Century Gothic" pitchFamily="34" charset="0"/>
                  <a:ea typeface="+mn-ea"/>
                  <a:cs typeface="+mn-cs"/>
                </a:rPr>
                <a:t>DOB and Gender</a:t>
              </a:r>
              <a:endParaRPr kumimoji="0" lang="en-US" sz="700" b="1" i="0" u="none" strike="noStrike" kern="1200" cap="none" spc="0" normalizeH="0" baseline="0" noProof="0" dirty="0">
                <a:ln>
                  <a:noFill/>
                </a:ln>
                <a:solidFill>
                  <a:srgbClr val="121A6C"/>
                </a:solidFill>
                <a:effectLst/>
                <a:uLnTx/>
                <a:uFillTx/>
                <a:latin typeface="Century Gothic" pitchFamily="34" charset="0"/>
                <a:ea typeface="+mn-ea"/>
                <a:cs typeface="+mn-cs"/>
              </a:endParaRPr>
            </a:p>
          </p:txBody>
        </p:sp>
      </p:grpSp>
      <p:sp>
        <p:nvSpPr>
          <p:cNvPr id="101" name="TextBox 100">
            <a:extLst>
              <a:ext uri="{FF2B5EF4-FFF2-40B4-BE49-F238E27FC236}">
                <a16:creationId xmlns:a16="http://schemas.microsoft.com/office/drawing/2014/main" id="{F269A069-427B-416F-B009-0111C57B6047}"/>
              </a:ext>
            </a:extLst>
          </p:cNvPr>
          <p:cNvSpPr txBox="1"/>
          <p:nvPr/>
        </p:nvSpPr>
        <p:spPr>
          <a:xfrm>
            <a:off x="531497" y="4376022"/>
            <a:ext cx="2261289" cy="246815"/>
          </a:xfrm>
          <a:prstGeom prst="rect">
            <a:avLst/>
          </a:prstGeom>
          <a:noFill/>
        </p:spPr>
        <p:txBody>
          <a:bodyPr wrap="square" lIns="0" tIns="0" rIns="0" bIns="0" rtlCol="0" anchor="t" anchorCtr="0">
            <a:noAutofit/>
          </a:bodyPr>
          <a:lstStyle>
            <a:defPPr>
              <a:defRPr lang="en-US"/>
            </a:defPPr>
            <a:lvl1pPr marR="0" lvl="0" indent="0" algn="ctr" fontAlgn="auto">
              <a:lnSpc>
                <a:spcPct val="100000"/>
              </a:lnSpc>
              <a:spcBef>
                <a:spcPts val="0"/>
              </a:spcBef>
              <a:spcAft>
                <a:spcPts val="0"/>
              </a:spcAft>
              <a:buClrTx/>
              <a:buSzTx/>
              <a:buFontTx/>
              <a:buNone/>
              <a:tabLst/>
              <a:defRPr kumimoji="0" sz="1200" b="1" i="0" u="none" strike="noStrike" cap="none" spc="0" normalizeH="0" baseline="0">
                <a:ln>
                  <a:noFill/>
                </a:ln>
                <a:solidFill>
                  <a:srgbClr val="121A6C"/>
                </a:solidFill>
                <a:effectLst/>
                <a:uLnTx/>
                <a:uFillTx/>
                <a:latin typeface="Century Gothic" pitchFamily="34" charset="0"/>
              </a:defRPr>
            </a:lvl1pPr>
          </a:lstStyle>
          <a:p>
            <a:r>
              <a:rPr lang="en-US" dirty="0"/>
              <a:t>Required Demographics</a:t>
            </a:r>
          </a:p>
        </p:txBody>
      </p:sp>
      <p:sp>
        <p:nvSpPr>
          <p:cNvPr id="55" name="Can 30">
            <a:extLst>
              <a:ext uri="{FF2B5EF4-FFF2-40B4-BE49-F238E27FC236}">
                <a16:creationId xmlns:a16="http://schemas.microsoft.com/office/drawing/2014/main" id="{4B50DE37-7CD0-4B04-B844-D3F0A1B43A48}"/>
              </a:ext>
            </a:extLst>
          </p:cNvPr>
          <p:cNvSpPr/>
          <p:nvPr/>
        </p:nvSpPr>
        <p:spPr>
          <a:xfrm>
            <a:off x="5465871" y="2829276"/>
            <a:ext cx="1367964" cy="351888"/>
          </a:xfrm>
          <a:prstGeom prst="can">
            <a:avLst/>
          </a:prstGeom>
          <a:solidFill>
            <a:srgbClr val="79797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solidFill>
                <a:effectLst/>
                <a:uLnTx/>
                <a:uFillTx/>
                <a:latin typeface="Century Gothic" panose="020B0502020202020204" pitchFamily="34" charset="0"/>
              </a:rPr>
              <a:t>Patient Linki</a:t>
            </a:r>
            <a:r>
              <a:rPr lang="en-US" sz="1000" kern="0" dirty="0">
                <a:solidFill>
                  <a:prstClr val="white"/>
                </a:solidFill>
                <a:latin typeface="Century Gothic" panose="020B0502020202020204" pitchFamily="34" charset="0"/>
              </a:rPr>
              <a:t>ng</a:t>
            </a:r>
            <a:endParaRPr kumimoji="0" lang="en-US" sz="1000" b="0" i="0" u="none" strike="noStrike" kern="0" cap="none" spc="0" normalizeH="0" baseline="0" noProof="0" dirty="0">
              <a:ln>
                <a:noFill/>
              </a:ln>
              <a:solidFill>
                <a:prstClr val="white"/>
              </a:solidFill>
              <a:effectLst/>
              <a:uLnTx/>
              <a:uFillTx/>
              <a:latin typeface="Century Gothic" panose="020B0502020202020204" pitchFamily="34" charset="0"/>
            </a:endParaRPr>
          </a:p>
        </p:txBody>
      </p:sp>
      <p:sp>
        <p:nvSpPr>
          <p:cNvPr id="56" name="Can 31">
            <a:extLst>
              <a:ext uri="{FF2B5EF4-FFF2-40B4-BE49-F238E27FC236}">
                <a16:creationId xmlns:a16="http://schemas.microsoft.com/office/drawing/2014/main" id="{BA7F06F9-6A0F-41D9-92F5-194C3DE80F9F}"/>
              </a:ext>
            </a:extLst>
          </p:cNvPr>
          <p:cNvSpPr/>
          <p:nvPr/>
        </p:nvSpPr>
        <p:spPr>
          <a:xfrm>
            <a:off x="5488942" y="3242867"/>
            <a:ext cx="1357400" cy="354426"/>
          </a:xfrm>
          <a:prstGeom prst="can">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srgbClr val="121A6C"/>
                </a:solidFill>
                <a:latin typeface="Century Gothic" panose="020B0502020202020204" pitchFamily="34" charset="0"/>
              </a:rPr>
              <a:t>Record Location Services</a:t>
            </a:r>
            <a:endParaRPr kumimoji="0" lang="en-US" sz="1000" b="0" i="0" u="none" strike="noStrike" kern="0" cap="none" spc="0" normalizeH="0" noProof="0" dirty="0">
              <a:ln>
                <a:noFill/>
              </a:ln>
              <a:solidFill>
                <a:srgbClr val="121A6C"/>
              </a:solidFill>
              <a:effectLst/>
              <a:uLnTx/>
              <a:uFillTx/>
              <a:latin typeface="Century Gothic" panose="020B0502020202020204" pitchFamily="34" charset="0"/>
            </a:endParaRPr>
          </a:p>
        </p:txBody>
      </p:sp>
      <p:sp>
        <p:nvSpPr>
          <p:cNvPr id="57" name="Can 32">
            <a:extLst>
              <a:ext uri="{FF2B5EF4-FFF2-40B4-BE49-F238E27FC236}">
                <a16:creationId xmlns:a16="http://schemas.microsoft.com/office/drawing/2014/main" id="{C912B861-0C3F-4C05-B93C-679DF23A81A6}"/>
              </a:ext>
            </a:extLst>
          </p:cNvPr>
          <p:cNvSpPr/>
          <p:nvPr/>
        </p:nvSpPr>
        <p:spPr>
          <a:xfrm>
            <a:off x="5478417" y="3682372"/>
            <a:ext cx="1367926" cy="351887"/>
          </a:xfrm>
          <a:prstGeom prst="can">
            <a:avLst/>
          </a:prstGeom>
          <a:solidFill>
            <a:sysClr val="window" lastClr="FFFFFF">
              <a:lumMod val="7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solidFill>
                <a:effectLst/>
                <a:uLnTx/>
                <a:uFillTx/>
                <a:latin typeface="Century Gothic" panose="020B0502020202020204" pitchFamily="34" charset="0"/>
              </a:rPr>
              <a:t>Record Query and Retrieval</a:t>
            </a:r>
          </a:p>
        </p:txBody>
      </p:sp>
      <p:sp>
        <p:nvSpPr>
          <p:cNvPr id="58" name="Can 33">
            <a:extLst>
              <a:ext uri="{FF2B5EF4-FFF2-40B4-BE49-F238E27FC236}">
                <a16:creationId xmlns:a16="http://schemas.microsoft.com/office/drawing/2014/main" id="{5397DA71-3DA0-45D4-B877-EC6E626262FB}"/>
              </a:ext>
            </a:extLst>
          </p:cNvPr>
          <p:cNvSpPr/>
          <p:nvPr/>
        </p:nvSpPr>
        <p:spPr>
          <a:xfrm>
            <a:off x="5496425" y="4096290"/>
            <a:ext cx="1331909" cy="338551"/>
          </a:xfrm>
          <a:prstGeom prst="can">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prstClr val="white"/>
                </a:solidFill>
                <a:latin typeface="Century Gothic" panose="020B0502020202020204" pitchFamily="34" charset="0"/>
              </a:rPr>
              <a:t>Access Rights</a:t>
            </a:r>
            <a:endParaRPr kumimoji="0" lang="en-US" sz="1000" b="0" i="0" u="none" strike="noStrike" kern="0" cap="none" spc="0" normalizeH="0" baseline="0" noProof="0" dirty="0">
              <a:ln>
                <a:noFill/>
              </a:ln>
              <a:solidFill>
                <a:prstClr val="white"/>
              </a:solidFill>
              <a:effectLst/>
              <a:uLnTx/>
              <a:uFillTx/>
              <a:latin typeface="Century Gothic" panose="020B0502020202020204" pitchFamily="34" charset="0"/>
            </a:endParaRPr>
          </a:p>
        </p:txBody>
      </p:sp>
      <p:sp>
        <p:nvSpPr>
          <p:cNvPr id="59" name="TextBox 58">
            <a:extLst>
              <a:ext uri="{FF2B5EF4-FFF2-40B4-BE49-F238E27FC236}">
                <a16:creationId xmlns:a16="http://schemas.microsoft.com/office/drawing/2014/main" id="{D6F97970-7167-4251-A65A-4C09A19C209B}"/>
              </a:ext>
            </a:extLst>
          </p:cNvPr>
          <p:cNvSpPr txBox="1"/>
          <p:nvPr/>
        </p:nvSpPr>
        <p:spPr>
          <a:xfrm>
            <a:off x="5059998" y="2149247"/>
            <a:ext cx="1978698" cy="769940"/>
          </a:xfrm>
          <a:prstGeom prst="rect">
            <a:avLst/>
          </a:prstGeom>
          <a:noFill/>
        </p:spPr>
        <p:txBody>
          <a:bodyPr wrap="square" lIns="0" tIns="0" rIns="0" bIns="0" rtlCol="0" anchor="t" anchorCtr="0">
            <a:noAutofit/>
          </a:bodyPr>
          <a:lstStyle>
            <a:defPPr>
              <a:defRPr lang="en-US"/>
            </a:defPPr>
            <a:lvl1pPr marR="0" lvl="0" indent="0" algn="ctr" fontAlgn="auto">
              <a:lnSpc>
                <a:spcPct val="100000"/>
              </a:lnSpc>
              <a:spcBef>
                <a:spcPts val="0"/>
              </a:spcBef>
              <a:spcAft>
                <a:spcPts val="0"/>
              </a:spcAft>
              <a:buClrTx/>
              <a:buSzTx/>
              <a:buFontTx/>
              <a:buNone/>
              <a:tabLst/>
              <a:defRPr kumimoji="0" sz="1200" b="1" i="0" u="none" strike="noStrike" cap="none" spc="0" normalizeH="0" baseline="0">
                <a:ln>
                  <a:noFill/>
                </a:ln>
                <a:solidFill>
                  <a:srgbClr val="121A6C"/>
                </a:solidFill>
                <a:effectLst/>
                <a:uLnTx/>
                <a:uFillTx/>
                <a:latin typeface="Century Gothic" pitchFamily="34" charset="0"/>
              </a:defRPr>
            </a:lvl1pPr>
          </a:lstStyle>
          <a:p>
            <a:r>
              <a:rPr lang="en-US" dirty="0"/>
              <a:t>Clinical Document Collector API Core Services</a:t>
            </a:r>
          </a:p>
        </p:txBody>
      </p:sp>
      <p:sp>
        <p:nvSpPr>
          <p:cNvPr id="63" name="TextBox 62">
            <a:extLst>
              <a:ext uri="{FF2B5EF4-FFF2-40B4-BE49-F238E27FC236}">
                <a16:creationId xmlns:a16="http://schemas.microsoft.com/office/drawing/2014/main" id="{6827636D-7662-4A7F-B774-B412143FB7EC}"/>
              </a:ext>
            </a:extLst>
          </p:cNvPr>
          <p:cNvSpPr txBox="1"/>
          <p:nvPr/>
        </p:nvSpPr>
        <p:spPr>
          <a:xfrm>
            <a:off x="8851758" y="2250765"/>
            <a:ext cx="1464885" cy="290173"/>
          </a:xfrm>
          <a:prstGeom prst="rect">
            <a:avLst/>
          </a:prstGeom>
          <a:noFill/>
        </p:spPr>
        <p:txBody>
          <a:bodyPr wrap="square" lIns="0" tIns="0" rIns="0" bIns="0" rtlCol="0" anchor="t" anchorCtr="0">
            <a:noAutofit/>
          </a:bodyPr>
          <a:lstStyle>
            <a:defPPr>
              <a:defRPr lang="en-US"/>
            </a:defPPr>
            <a:lvl1pPr marR="0" lvl="0" indent="0" algn="ctr" fontAlgn="auto">
              <a:lnSpc>
                <a:spcPct val="100000"/>
              </a:lnSpc>
              <a:spcBef>
                <a:spcPts val="0"/>
              </a:spcBef>
              <a:spcAft>
                <a:spcPts val="0"/>
              </a:spcAft>
              <a:buClrTx/>
              <a:buSzTx/>
              <a:buFontTx/>
              <a:buNone/>
              <a:tabLst/>
              <a:defRPr kumimoji="0" sz="1200" b="1" i="0" u="none" strike="noStrike" cap="none" spc="0" normalizeH="0" baseline="0">
                <a:ln>
                  <a:noFill/>
                </a:ln>
                <a:solidFill>
                  <a:srgbClr val="121A6C"/>
                </a:solidFill>
                <a:effectLst/>
                <a:uLnTx/>
                <a:uFillTx/>
                <a:latin typeface="Century Gothic" pitchFamily="34" charset="0"/>
              </a:defRPr>
            </a:lvl1pPr>
          </a:lstStyle>
          <a:p>
            <a:r>
              <a:rPr lang="en-US" dirty="0"/>
              <a:t>Formats</a:t>
            </a:r>
          </a:p>
        </p:txBody>
      </p:sp>
      <p:graphicFrame>
        <p:nvGraphicFramePr>
          <p:cNvPr id="17" name="Table 17">
            <a:extLst>
              <a:ext uri="{FF2B5EF4-FFF2-40B4-BE49-F238E27FC236}">
                <a16:creationId xmlns:a16="http://schemas.microsoft.com/office/drawing/2014/main" id="{707E46DD-FE83-4BCC-BC77-4419874930FA}"/>
              </a:ext>
            </a:extLst>
          </p:cNvPr>
          <p:cNvGraphicFramePr>
            <a:graphicFrameLocks noGrp="1"/>
          </p:cNvGraphicFramePr>
          <p:nvPr>
            <p:extLst>
              <p:ext uri="{D42A27DB-BD31-4B8C-83A1-F6EECF244321}">
                <p14:modId xmlns:p14="http://schemas.microsoft.com/office/powerpoint/2010/main" val="2856451596"/>
              </p:ext>
            </p:extLst>
          </p:nvPr>
        </p:nvGraphicFramePr>
        <p:xfrm>
          <a:off x="7409123" y="2540938"/>
          <a:ext cx="4187661" cy="3285043"/>
        </p:xfrm>
        <a:graphic>
          <a:graphicData uri="http://schemas.openxmlformats.org/drawingml/2006/table">
            <a:tbl>
              <a:tblPr firstRow="1" bandRow="1">
                <a:tableStyleId>{5C22544A-7EE6-4342-B048-85BDC9FD1C3A}</a:tableStyleId>
              </a:tblPr>
              <a:tblGrid>
                <a:gridCol w="2254641">
                  <a:extLst>
                    <a:ext uri="{9D8B030D-6E8A-4147-A177-3AD203B41FA5}">
                      <a16:colId xmlns:a16="http://schemas.microsoft.com/office/drawing/2014/main" val="3718347691"/>
                    </a:ext>
                  </a:extLst>
                </a:gridCol>
                <a:gridCol w="1933020">
                  <a:extLst>
                    <a:ext uri="{9D8B030D-6E8A-4147-A177-3AD203B41FA5}">
                      <a16:colId xmlns:a16="http://schemas.microsoft.com/office/drawing/2014/main" val="4202427485"/>
                    </a:ext>
                  </a:extLst>
                </a:gridCol>
              </a:tblGrid>
              <a:tr h="320564">
                <a:tc>
                  <a:txBody>
                    <a:bodyPr/>
                    <a:lstStyle/>
                    <a:p>
                      <a:pPr marL="0" algn="ctr" defTabSz="914334" rtl="0" eaLnBrk="1" latinLnBrk="0" hangingPunct="1"/>
                      <a:r>
                        <a:rPr lang="en-US" sz="1000" b="1" kern="1200" dirty="0">
                          <a:solidFill>
                            <a:schemeClr val="bg2"/>
                          </a:solidFill>
                          <a:latin typeface="Century Gothic" panose="020B0502020202020204" pitchFamily="34" charset="0"/>
                          <a:ea typeface="+mn-ea"/>
                          <a:cs typeface="+mn-cs"/>
                        </a:rPr>
                        <a:t>Data Type</a:t>
                      </a:r>
                    </a:p>
                  </a:txBody>
                  <a:tcPr anchor="ctr">
                    <a:lnR w="9525" cap="flat" cmpd="sng" algn="ctr">
                      <a:noFill/>
                      <a:prstDash val="solid"/>
                      <a:round/>
                      <a:headEnd type="none" w="med" len="med"/>
                      <a:tailEnd type="none" w="med" len="med"/>
                    </a:lnR>
                  </a:tcPr>
                </a:tc>
                <a:tc>
                  <a:txBody>
                    <a:bodyPr/>
                    <a:lstStyle/>
                    <a:p>
                      <a:pPr marL="0" algn="ctr" defTabSz="914334" rtl="0" eaLnBrk="1" latinLnBrk="0" hangingPunct="1"/>
                      <a:r>
                        <a:rPr lang="en-US" sz="1000" b="1" kern="1200" dirty="0">
                          <a:solidFill>
                            <a:schemeClr val="bg2"/>
                          </a:solidFill>
                          <a:latin typeface="Century Gothic" panose="020B0502020202020204" pitchFamily="34" charset="0"/>
                          <a:ea typeface="+mn-ea"/>
                          <a:cs typeface="+mn-cs"/>
                        </a:rPr>
                        <a:t>Formats</a:t>
                      </a:r>
                    </a:p>
                  </a:txBody>
                  <a:tcPr anchor="ctr">
                    <a:lnL w="9525" cap="flat" cmpd="sng" algn="ctr">
                      <a:noFill/>
                      <a:prstDash val="solid"/>
                      <a:round/>
                      <a:headEnd type="none" w="med" len="med"/>
                      <a:tailEnd type="none" w="med" len="med"/>
                    </a:lnL>
                  </a:tcPr>
                </a:tc>
                <a:extLst>
                  <a:ext uri="{0D108BD9-81ED-4DB2-BD59-A6C34878D82A}">
                    <a16:rowId xmlns:a16="http://schemas.microsoft.com/office/drawing/2014/main" val="1401046034"/>
                  </a:ext>
                </a:extLst>
              </a:tr>
              <a:tr h="410063">
                <a:tc>
                  <a:txBody>
                    <a:bodyPr/>
                    <a:lstStyle/>
                    <a:p>
                      <a:r>
                        <a:rPr lang="en-US" sz="900" dirty="0">
                          <a:latin typeface="Century Gothic" panose="020B0502020202020204" pitchFamily="34" charset="0"/>
                        </a:rPr>
                        <a:t>Continuity of Care Document (CCD)</a:t>
                      </a:r>
                    </a:p>
                  </a:txBody>
                  <a:tcPr anchor="ctr">
                    <a:solidFill>
                      <a:schemeClr val="accent2">
                        <a:lumMod val="20000"/>
                        <a:lumOff val="80000"/>
                      </a:schemeClr>
                    </a:solidFill>
                  </a:tcPr>
                </a:tc>
                <a:tc rowSpan="7">
                  <a:txBody>
                    <a:bodyPr/>
                    <a:lstStyle/>
                    <a:p>
                      <a:pPr algn="l"/>
                      <a:r>
                        <a:rPr lang="en-US" sz="900" kern="1200" dirty="0">
                          <a:solidFill>
                            <a:schemeClr val="dk1"/>
                          </a:solidFill>
                          <a:latin typeface="Century Gothic" panose="020B0502020202020204" pitchFamily="34" charset="0"/>
                          <a:ea typeface="+mn-ea"/>
                          <a:cs typeface="+mn-cs"/>
                        </a:rPr>
                        <a:t>C-CDA: XML or JSON</a:t>
                      </a:r>
                    </a:p>
                  </a:txBody>
                  <a:tcPr anchor="ctr">
                    <a:solidFill>
                      <a:schemeClr val="accent2">
                        <a:lumMod val="20000"/>
                        <a:lumOff val="80000"/>
                      </a:schemeClr>
                    </a:solidFill>
                  </a:tcPr>
                </a:tc>
                <a:extLst>
                  <a:ext uri="{0D108BD9-81ED-4DB2-BD59-A6C34878D82A}">
                    <a16:rowId xmlns:a16="http://schemas.microsoft.com/office/drawing/2014/main" val="2286733240"/>
                  </a:ext>
                </a:extLst>
              </a:tr>
              <a:tr h="294355">
                <a:tc>
                  <a:txBody>
                    <a:bodyPr/>
                    <a:lstStyle/>
                    <a:p>
                      <a:r>
                        <a:rPr lang="en-US" sz="900" dirty="0">
                          <a:latin typeface="Century Gothic" panose="020B0502020202020204" pitchFamily="34" charset="0"/>
                        </a:rPr>
                        <a:t>Consultation Notes</a:t>
                      </a:r>
                    </a:p>
                  </a:txBody>
                  <a:tcPr anchor="ctr">
                    <a:solidFill>
                      <a:schemeClr val="accent2">
                        <a:lumMod val="40000"/>
                        <a:lumOff val="60000"/>
                      </a:schemeClr>
                    </a:solidFill>
                  </a:tcPr>
                </a:tc>
                <a:tc vMerge="1">
                  <a:txBody>
                    <a:bodyPr/>
                    <a:lstStyle/>
                    <a:p>
                      <a:pPr algn="l"/>
                      <a:endParaRPr lang="en-US" sz="900">
                        <a:latin typeface="Century Gothic" panose="020B0502020202020204" pitchFamily="34" charset="0"/>
                      </a:endParaRPr>
                    </a:p>
                  </a:txBody>
                  <a:tcPr anchor="ctr">
                    <a:solidFill>
                      <a:schemeClr val="accent2">
                        <a:lumMod val="40000"/>
                        <a:lumOff val="60000"/>
                      </a:schemeClr>
                    </a:solidFill>
                  </a:tcPr>
                </a:tc>
                <a:extLst>
                  <a:ext uri="{0D108BD9-81ED-4DB2-BD59-A6C34878D82A}">
                    <a16:rowId xmlns:a16="http://schemas.microsoft.com/office/drawing/2014/main" val="560889011"/>
                  </a:ext>
                </a:extLst>
              </a:tr>
              <a:tr h="347188">
                <a:tc>
                  <a:txBody>
                    <a:bodyPr/>
                    <a:lstStyle/>
                    <a:p>
                      <a:r>
                        <a:rPr lang="en-US" sz="900" dirty="0">
                          <a:latin typeface="Century Gothic" panose="020B0502020202020204" pitchFamily="34" charset="0"/>
                        </a:rPr>
                        <a:t>Discharge Summary</a:t>
                      </a:r>
                    </a:p>
                  </a:txBody>
                  <a:tcPr anchor="ctr">
                    <a:solidFill>
                      <a:schemeClr val="accent2">
                        <a:lumMod val="20000"/>
                        <a:lumOff val="80000"/>
                      </a:schemeClr>
                    </a:solidFill>
                  </a:tcPr>
                </a:tc>
                <a:tc vMerge="1">
                  <a:txBody>
                    <a:bodyPr/>
                    <a:lstStyle/>
                    <a:p>
                      <a:pPr algn="l"/>
                      <a:endParaRPr lang="en-US" sz="900">
                        <a:latin typeface="Century Gothic" panose="020B0502020202020204" pitchFamily="34" charset="0"/>
                      </a:endParaRPr>
                    </a:p>
                  </a:txBody>
                  <a:tcPr anchor="ctr">
                    <a:solidFill>
                      <a:schemeClr val="accent2">
                        <a:lumMod val="20000"/>
                        <a:lumOff val="80000"/>
                      </a:schemeClr>
                    </a:solidFill>
                  </a:tcPr>
                </a:tc>
                <a:extLst>
                  <a:ext uri="{0D108BD9-81ED-4DB2-BD59-A6C34878D82A}">
                    <a16:rowId xmlns:a16="http://schemas.microsoft.com/office/drawing/2014/main" val="3243861693"/>
                  </a:ext>
                </a:extLst>
              </a:tr>
              <a:tr h="330796">
                <a:tc>
                  <a:txBody>
                    <a:bodyPr/>
                    <a:lstStyle/>
                    <a:p>
                      <a:r>
                        <a:rPr lang="en-US" sz="900" dirty="0">
                          <a:latin typeface="Century Gothic" panose="020B0502020202020204" pitchFamily="34" charset="0"/>
                        </a:rPr>
                        <a:t>History and Physical (H&amp;P)</a:t>
                      </a:r>
                    </a:p>
                  </a:txBody>
                  <a:tcPr anchor="ctr">
                    <a:solidFill>
                      <a:schemeClr val="accent2">
                        <a:lumMod val="40000"/>
                        <a:lumOff val="60000"/>
                      </a:schemeClr>
                    </a:solidFill>
                  </a:tcPr>
                </a:tc>
                <a:tc vMerge="1">
                  <a:txBody>
                    <a:bodyPr/>
                    <a:lstStyle/>
                    <a:p>
                      <a:pPr algn="l"/>
                      <a:endParaRPr lang="en-US" sz="900">
                        <a:latin typeface="Century Gothic" panose="020B0502020202020204" pitchFamily="34" charset="0"/>
                      </a:endParaRPr>
                    </a:p>
                  </a:txBody>
                  <a:tcPr anchor="ctr">
                    <a:solidFill>
                      <a:schemeClr val="accent2">
                        <a:lumMod val="40000"/>
                        <a:lumOff val="60000"/>
                      </a:schemeClr>
                    </a:solidFill>
                  </a:tcPr>
                </a:tc>
                <a:extLst>
                  <a:ext uri="{0D108BD9-81ED-4DB2-BD59-A6C34878D82A}">
                    <a16:rowId xmlns:a16="http://schemas.microsoft.com/office/drawing/2014/main" val="1980861207"/>
                  </a:ext>
                </a:extLst>
              </a:tr>
              <a:tr h="340436">
                <a:tc>
                  <a:txBody>
                    <a:bodyPr/>
                    <a:lstStyle/>
                    <a:p>
                      <a:r>
                        <a:rPr lang="en-US" sz="900" dirty="0">
                          <a:latin typeface="Century Gothic" panose="020B0502020202020204" pitchFamily="34" charset="0"/>
                        </a:rPr>
                        <a:t>Operative Notes</a:t>
                      </a:r>
                    </a:p>
                  </a:txBody>
                  <a:tcPr anchor="ctr">
                    <a:solidFill>
                      <a:schemeClr val="accent2">
                        <a:lumMod val="20000"/>
                        <a:lumOff val="80000"/>
                      </a:schemeClr>
                    </a:solidFill>
                  </a:tcPr>
                </a:tc>
                <a:tc vMerge="1">
                  <a:txBody>
                    <a:bodyPr/>
                    <a:lstStyle/>
                    <a:p>
                      <a:pPr marL="0" marR="0" lvl="0" indent="0" algn="l" defTabSz="914334" rtl="0" eaLnBrk="1" fontAlgn="auto" latinLnBrk="0" hangingPunct="1">
                        <a:lnSpc>
                          <a:spcPct val="100000"/>
                        </a:lnSpc>
                        <a:spcBef>
                          <a:spcPts val="0"/>
                        </a:spcBef>
                        <a:spcAft>
                          <a:spcPts val="0"/>
                        </a:spcAft>
                        <a:buClrTx/>
                        <a:buSzTx/>
                        <a:buFontTx/>
                        <a:buNone/>
                        <a:tabLst/>
                        <a:defRPr/>
                      </a:pPr>
                      <a:endParaRPr lang="en-US" sz="900">
                        <a:latin typeface="Century Gothic" panose="020B0502020202020204" pitchFamily="34" charset="0"/>
                      </a:endParaRPr>
                    </a:p>
                  </a:txBody>
                  <a:tcPr anchor="ctr">
                    <a:solidFill>
                      <a:schemeClr val="accent2">
                        <a:lumMod val="20000"/>
                        <a:lumOff val="80000"/>
                      </a:schemeClr>
                    </a:solidFill>
                  </a:tcPr>
                </a:tc>
                <a:extLst>
                  <a:ext uri="{0D108BD9-81ED-4DB2-BD59-A6C34878D82A}">
                    <a16:rowId xmlns:a16="http://schemas.microsoft.com/office/drawing/2014/main" val="1261327378"/>
                  </a:ext>
                </a:extLst>
              </a:tr>
              <a:tr h="380609">
                <a:tc>
                  <a:txBody>
                    <a:bodyPr/>
                    <a:lstStyle/>
                    <a:p>
                      <a:pPr marL="0" algn="l" defTabSz="914334" rtl="0" eaLnBrk="1" latinLnBrk="0" hangingPunct="1"/>
                      <a:r>
                        <a:rPr lang="en-US" sz="900" kern="1200" dirty="0">
                          <a:solidFill>
                            <a:schemeClr val="dk1"/>
                          </a:solidFill>
                          <a:latin typeface="Century Gothic" panose="020B0502020202020204" pitchFamily="34" charset="0"/>
                          <a:ea typeface="+mn-ea"/>
                          <a:cs typeface="+mn-cs"/>
                        </a:rPr>
                        <a:t>Progress Notes</a:t>
                      </a:r>
                    </a:p>
                  </a:txBody>
                  <a:tcPr anchor="ctr">
                    <a:solidFill>
                      <a:schemeClr val="accent2">
                        <a:lumMod val="40000"/>
                        <a:lumOff val="60000"/>
                      </a:schemeClr>
                    </a:solidFill>
                  </a:tcPr>
                </a:tc>
                <a:tc vMerge="1">
                  <a:txBody>
                    <a:bodyPr/>
                    <a:lstStyle/>
                    <a:p>
                      <a:pPr marL="0" marR="0" lvl="0" indent="0" algn="l" defTabSz="914334" rtl="0" eaLnBrk="1" fontAlgn="auto" latinLnBrk="0" hangingPunct="1">
                        <a:lnSpc>
                          <a:spcPct val="100000"/>
                        </a:lnSpc>
                        <a:spcBef>
                          <a:spcPts val="0"/>
                        </a:spcBef>
                        <a:spcAft>
                          <a:spcPts val="0"/>
                        </a:spcAft>
                        <a:buClrTx/>
                        <a:buSzTx/>
                        <a:buFontTx/>
                        <a:buNone/>
                        <a:tabLst/>
                        <a:defRPr/>
                      </a:pPr>
                      <a:endParaRPr lang="en-US" sz="900" kern="1200">
                        <a:solidFill>
                          <a:schemeClr val="dk1"/>
                        </a:solidFill>
                        <a:latin typeface="Century Gothic" panose="020B0502020202020204" pitchFamily="34" charset="0"/>
                        <a:ea typeface="+mn-ea"/>
                        <a:cs typeface="+mn-cs"/>
                      </a:endParaRPr>
                    </a:p>
                  </a:txBody>
                  <a:tcPr anchor="ctr">
                    <a:solidFill>
                      <a:schemeClr val="accent2">
                        <a:lumMod val="40000"/>
                        <a:lumOff val="60000"/>
                      </a:schemeClr>
                    </a:solidFill>
                  </a:tcPr>
                </a:tc>
                <a:extLst>
                  <a:ext uri="{0D108BD9-81ED-4DB2-BD59-A6C34878D82A}">
                    <a16:rowId xmlns:a16="http://schemas.microsoft.com/office/drawing/2014/main" val="2527986765"/>
                  </a:ext>
                </a:extLst>
              </a:tr>
              <a:tr h="389476">
                <a:tc>
                  <a:txBody>
                    <a:bodyPr/>
                    <a:lstStyle/>
                    <a:p>
                      <a:r>
                        <a:rPr lang="en-US" sz="900" dirty="0">
                          <a:latin typeface="Century Gothic" panose="020B0502020202020204" pitchFamily="34" charset="0"/>
                        </a:rPr>
                        <a:t>Procedure Notes</a:t>
                      </a:r>
                    </a:p>
                  </a:txBody>
                  <a:tcPr anchor="ctr">
                    <a:solidFill>
                      <a:schemeClr val="accent2">
                        <a:lumMod val="20000"/>
                        <a:lumOff val="80000"/>
                      </a:schemeClr>
                    </a:solidFill>
                  </a:tcPr>
                </a:tc>
                <a:tc vMerge="1">
                  <a:txBody>
                    <a:bodyPr/>
                    <a:lstStyle/>
                    <a:p>
                      <a:pPr marL="0" marR="0" lvl="0" indent="0" algn="l" defTabSz="914334" rtl="0" eaLnBrk="1" fontAlgn="auto" latinLnBrk="0" hangingPunct="1">
                        <a:lnSpc>
                          <a:spcPct val="100000"/>
                        </a:lnSpc>
                        <a:spcBef>
                          <a:spcPts val="0"/>
                        </a:spcBef>
                        <a:spcAft>
                          <a:spcPts val="0"/>
                        </a:spcAft>
                        <a:buClrTx/>
                        <a:buSzTx/>
                        <a:buFontTx/>
                        <a:buNone/>
                        <a:tabLst/>
                        <a:defRPr/>
                      </a:pPr>
                      <a:endParaRPr lang="en-US" sz="900">
                        <a:latin typeface="Century Gothic" panose="020B0502020202020204" pitchFamily="34" charset="0"/>
                      </a:endParaRPr>
                    </a:p>
                  </a:txBody>
                  <a:tcPr anchor="ctr">
                    <a:solidFill>
                      <a:schemeClr val="accent2">
                        <a:lumMod val="20000"/>
                        <a:lumOff val="80000"/>
                      </a:schemeClr>
                    </a:solidFill>
                  </a:tcPr>
                </a:tc>
                <a:extLst>
                  <a:ext uri="{0D108BD9-81ED-4DB2-BD59-A6C34878D82A}">
                    <a16:rowId xmlns:a16="http://schemas.microsoft.com/office/drawing/2014/main" val="1978596466"/>
                  </a:ext>
                </a:extLst>
              </a:tr>
              <a:tr h="471556">
                <a:tc>
                  <a:txBody>
                    <a:bodyPr/>
                    <a:lstStyle/>
                    <a:p>
                      <a:r>
                        <a:rPr lang="en-US" sz="900" dirty="0">
                          <a:latin typeface="Century Gothic" panose="020B0502020202020204" pitchFamily="34" charset="0"/>
                        </a:rPr>
                        <a:t>Vendor Customized Clinical Notes</a:t>
                      </a:r>
                    </a:p>
                  </a:txBody>
                  <a:tcPr anchor="ctr">
                    <a:solidFill>
                      <a:schemeClr val="accent2">
                        <a:lumMod val="40000"/>
                        <a:lumOff val="60000"/>
                      </a:schemeClr>
                    </a:solidFill>
                  </a:tcPr>
                </a:tc>
                <a:tc>
                  <a:txBody>
                    <a:bodyPr/>
                    <a:lstStyle/>
                    <a:p>
                      <a:pPr marL="0" marR="0" lvl="0" indent="0" algn="l" defTabSz="914334" rtl="0" eaLnBrk="1" fontAlgn="auto" latinLnBrk="0" hangingPunct="1">
                        <a:lnSpc>
                          <a:spcPct val="100000"/>
                        </a:lnSpc>
                        <a:spcBef>
                          <a:spcPts val="0"/>
                        </a:spcBef>
                        <a:spcAft>
                          <a:spcPts val="0"/>
                        </a:spcAft>
                        <a:buClrTx/>
                        <a:buSzTx/>
                        <a:buFontTx/>
                        <a:buNone/>
                        <a:tabLst/>
                        <a:defRPr/>
                      </a:pPr>
                      <a:r>
                        <a:rPr lang="en-US" sz="900" dirty="0">
                          <a:latin typeface="Century Gothic" panose="020B0502020202020204" pitchFamily="34" charset="0"/>
                        </a:rPr>
                        <a:t>RTF or PDF</a:t>
                      </a:r>
                    </a:p>
                  </a:txBody>
                  <a:tcPr anchor="ctr">
                    <a:solidFill>
                      <a:schemeClr val="accent2">
                        <a:lumMod val="40000"/>
                        <a:lumOff val="60000"/>
                      </a:schemeClr>
                    </a:solidFill>
                  </a:tcPr>
                </a:tc>
                <a:extLst>
                  <a:ext uri="{0D108BD9-81ED-4DB2-BD59-A6C34878D82A}">
                    <a16:rowId xmlns:a16="http://schemas.microsoft.com/office/drawing/2014/main" val="442486392"/>
                  </a:ext>
                </a:extLst>
              </a:tr>
            </a:tbl>
          </a:graphicData>
        </a:graphic>
      </p:graphicFrame>
      <p:sp>
        <p:nvSpPr>
          <p:cNvPr id="70" name="TextBox 69">
            <a:extLst>
              <a:ext uri="{FF2B5EF4-FFF2-40B4-BE49-F238E27FC236}">
                <a16:creationId xmlns:a16="http://schemas.microsoft.com/office/drawing/2014/main" id="{DF813447-1853-F34B-A909-2FF41340A42C}"/>
              </a:ext>
            </a:extLst>
          </p:cNvPr>
          <p:cNvSpPr txBox="1"/>
          <p:nvPr/>
        </p:nvSpPr>
        <p:spPr>
          <a:xfrm>
            <a:off x="1924623" y="2322402"/>
            <a:ext cx="1475870" cy="245485"/>
          </a:xfrm>
          <a:prstGeom prst="rect">
            <a:avLst/>
          </a:prstGeom>
          <a:noFill/>
        </p:spPr>
        <p:txBody>
          <a:bodyPr wrap="square" lIns="0" tIns="0" rIns="0" bIns="0" rtlCol="0" anchor="t"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121A6C"/>
                </a:solidFill>
                <a:effectLst/>
                <a:uLnTx/>
                <a:uFillTx/>
                <a:latin typeface="Century Gothic" pitchFamily="34" charset="0"/>
                <a:ea typeface="+mn-ea"/>
                <a:cs typeface="+mn-cs"/>
              </a:rPr>
              <a:t>Your Members</a:t>
            </a:r>
          </a:p>
        </p:txBody>
      </p:sp>
      <p:sp>
        <p:nvSpPr>
          <p:cNvPr id="71" name="Can 30">
            <a:extLst>
              <a:ext uri="{FF2B5EF4-FFF2-40B4-BE49-F238E27FC236}">
                <a16:creationId xmlns:a16="http://schemas.microsoft.com/office/drawing/2014/main" id="{45630976-B956-DD4D-A9D3-47870D3EA59D}"/>
              </a:ext>
            </a:extLst>
          </p:cNvPr>
          <p:cNvSpPr/>
          <p:nvPr/>
        </p:nvSpPr>
        <p:spPr>
          <a:xfrm>
            <a:off x="755859" y="2602168"/>
            <a:ext cx="754629" cy="351888"/>
          </a:xfrm>
          <a:prstGeom prst="can">
            <a:avLst/>
          </a:prstGeom>
          <a:solidFill>
            <a:srgbClr val="797979"/>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white"/>
                </a:solidFill>
                <a:latin typeface="Century Gothic" panose="020B0502020202020204" pitchFamily="34" charset="0"/>
              </a:rPr>
              <a:t>Payer Claims</a:t>
            </a:r>
            <a:endParaRPr kumimoji="0" lang="en-US" sz="800" b="0" i="0" u="none" strike="noStrike" kern="0" cap="none" spc="0" normalizeH="0" baseline="0" noProof="0" dirty="0">
              <a:ln>
                <a:noFill/>
              </a:ln>
              <a:solidFill>
                <a:prstClr val="white"/>
              </a:solidFill>
              <a:effectLst/>
              <a:uLnTx/>
              <a:uFillTx/>
              <a:latin typeface="Century Gothic" panose="020B0502020202020204" pitchFamily="34" charset="0"/>
            </a:endParaRPr>
          </a:p>
        </p:txBody>
      </p:sp>
      <p:sp>
        <p:nvSpPr>
          <p:cNvPr id="72" name="Can 31">
            <a:extLst>
              <a:ext uri="{FF2B5EF4-FFF2-40B4-BE49-F238E27FC236}">
                <a16:creationId xmlns:a16="http://schemas.microsoft.com/office/drawing/2014/main" id="{09A91F64-0036-6746-B739-931D513E582C}"/>
              </a:ext>
            </a:extLst>
          </p:cNvPr>
          <p:cNvSpPr/>
          <p:nvPr/>
        </p:nvSpPr>
        <p:spPr>
          <a:xfrm>
            <a:off x="335907" y="2963100"/>
            <a:ext cx="754629" cy="354426"/>
          </a:xfrm>
          <a:prstGeom prst="can">
            <a:avLst/>
          </a:prstGeom>
          <a:solidFill>
            <a:sysClr val="window" lastClr="FFFFFF">
              <a:lumMod val="8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srgbClr val="121A6C"/>
                </a:solidFill>
                <a:latin typeface="Century Gothic" panose="020B0502020202020204" pitchFamily="34" charset="0"/>
              </a:rPr>
              <a:t>PBM EOBs</a:t>
            </a:r>
            <a:endParaRPr kumimoji="0" lang="en-US" sz="800" b="0" i="0" u="none" strike="noStrike" kern="0" cap="none" spc="0" normalizeH="0" noProof="0" dirty="0">
              <a:ln>
                <a:noFill/>
              </a:ln>
              <a:solidFill>
                <a:srgbClr val="121A6C"/>
              </a:solidFill>
              <a:effectLst/>
              <a:uLnTx/>
              <a:uFillTx/>
              <a:latin typeface="Century Gothic" panose="020B0502020202020204" pitchFamily="34" charset="0"/>
            </a:endParaRPr>
          </a:p>
        </p:txBody>
      </p:sp>
      <p:sp>
        <p:nvSpPr>
          <p:cNvPr id="73" name="Can 32">
            <a:extLst>
              <a:ext uri="{FF2B5EF4-FFF2-40B4-BE49-F238E27FC236}">
                <a16:creationId xmlns:a16="http://schemas.microsoft.com/office/drawing/2014/main" id="{1BDE23AA-BADE-934F-BDD1-CCCDCC17D797}"/>
              </a:ext>
            </a:extLst>
          </p:cNvPr>
          <p:cNvSpPr/>
          <p:nvPr/>
        </p:nvSpPr>
        <p:spPr>
          <a:xfrm>
            <a:off x="948433" y="3335522"/>
            <a:ext cx="713708" cy="315504"/>
          </a:xfrm>
          <a:prstGeom prst="can">
            <a:avLst/>
          </a:prstGeom>
          <a:solidFill>
            <a:sysClr val="window" lastClr="FFFFFF">
              <a:lumMod val="7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white"/>
                </a:solidFill>
                <a:effectLst/>
                <a:uLnTx/>
                <a:uFillTx/>
                <a:latin typeface="Century Gothic" panose="020B0502020202020204" pitchFamily="34" charset="0"/>
              </a:rPr>
              <a:t>Payer Clinical</a:t>
            </a:r>
          </a:p>
        </p:txBody>
      </p:sp>
      <p:sp>
        <p:nvSpPr>
          <p:cNvPr id="74" name="Can 33">
            <a:extLst>
              <a:ext uri="{FF2B5EF4-FFF2-40B4-BE49-F238E27FC236}">
                <a16:creationId xmlns:a16="http://schemas.microsoft.com/office/drawing/2014/main" id="{6FB9B98F-6BE4-984B-A0E7-E3D68A6EFE28}"/>
              </a:ext>
            </a:extLst>
          </p:cNvPr>
          <p:cNvSpPr/>
          <p:nvPr/>
        </p:nvSpPr>
        <p:spPr>
          <a:xfrm>
            <a:off x="338700" y="3657209"/>
            <a:ext cx="754629" cy="337127"/>
          </a:xfrm>
          <a:prstGeom prst="can">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white"/>
                </a:solidFill>
                <a:latin typeface="Century Gothic" panose="020B0502020202020204" pitchFamily="34" charset="0"/>
              </a:rPr>
              <a:t>Vendor Clinical</a:t>
            </a:r>
            <a:endParaRPr kumimoji="0" lang="en-US" sz="800" b="0" i="0" u="none" strike="noStrike" kern="0" cap="none" spc="0" normalizeH="0" baseline="0" noProof="0" dirty="0">
              <a:ln>
                <a:noFill/>
              </a:ln>
              <a:solidFill>
                <a:prstClr val="white"/>
              </a:solidFill>
              <a:effectLst/>
              <a:uLnTx/>
              <a:uFillTx/>
              <a:latin typeface="Century Gothic" panose="020B0502020202020204" pitchFamily="34" charset="0"/>
            </a:endParaRPr>
          </a:p>
        </p:txBody>
      </p:sp>
      <p:sp>
        <p:nvSpPr>
          <p:cNvPr id="76" name="TextBox 75">
            <a:extLst>
              <a:ext uri="{FF2B5EF4-FFF2-40B4-BE49-F238E27FC236}">
                <a16:creationId xmlns:a16="http://schemas.microsoft.com/office/drawing/2014/main" id="{1FC87662-9979-7349-AB0F-BFDA076EAE86}"/>
              </a:ext>
            </a:extLst>
          </p:cNvPr>
          <p:cNvSpPr txBox="1"/>
          <p:nvPr/>
        </p:nvSpPr>
        <p:spPr>
          <a:xfrm>
            <a:off x="216274" y="2340883"/>
            <a:ext cx="1813211" cy="400110"/>
          </a:xfrm>
          <a:prstGeom prst="rect">
            <a:avLst/>
          </a:prstGeom>
          <a:noFill/>
        </p:spPr>
        <p:txBody>
          <a:bodyPr wrap="square" lIns="0" tIns="0" rIns="0" bIns="0" rtlCol="0" anchor="t" anchorCtr="0">
            <a:noAutofit/>
          </a:bodyPr>
          <a:lstStyle>
            <a:defPPr>
              <a:defRPr lang="en-US"/>
            </a:defPPr>
            <a:lvl1pPr marR="0" lvl="0" indent="0" algn="ctr" fontAlgn="auto">
              <a:lnSpc>
                <a:spcPct val="100000"/>
              </a:lnSpc>
              <a:spcBef>
                <a:spcPts val="0"/>
              </a:spcBef>
              <a:spcAft>
                <a:spcPts val="0"/>
              </a:spcAft>
              <a:buClrTx/>
              <a:buSzTx/>
              <a:buFontTx/>
              <a:buNone/>
              <a:tabLst/>
              <a:defRPr kumimoji="0" sz="1200" b="1" i="0" u="none" strike="noStrike" cap="none" spc="0" normalizeH="0" baseline="0">
                <a:ln>
                  <a:noFill/>
                </a:ln>
                <a:solidFill>
                  <a:srgbClr val="121A6C"/>
                </a:solidFill>
                <a:effectLst/>
                <a:uLnTx/>
                <a:uFillTx/>
                <a:latin typeface="Century Gothic" pitchFamily="34" charset="0"/>
              </a:defRPr>
            </a:lvl1pPr>
          </a:lstStyle>
          <a:p>
            <a:r>
              <a:rPr lang="en-US" dirty="0"/>
              <a:t>Your Data Sources</a:t>
            </a:r>
          </a:p>
        </p:txBody>
      </p:sp>
      <p:sp>
        <p:nvSpPr>
          <p:cNvPr id="77" name="Freeform 76">
            <a:extLst>
              <a:ext uri="{FF2B5EF4-FFF2-40B4-BE49-F238E27FC236}">
                <a16:creationId xmlns:a16="http://schemas.microsoft.com/office/drawing/2014/main" id="{1F586349-217B-A044-8B3B-17354C9D367A}"/>
              </a:ext>
            </a:extLst>
          </p:cNvPr>
          <p:cNvSpPr/>
          <p:nvPr/>
        </p:nvSpPr>
        <p:spPr>
          <a:xfrm flipH="1">
            <a:off x="1628942" y="2667619"/>
            <a:ext cx="167074" cy="1330272"/>
          </a:xfrm>
          <a:custGeom>
            <a:avLst/>
            <a:gdLst>
              <a:gd name="connsiteX0" fmla="*/ 152400 w 152400"/>
              <a:gd name="connsiteY0" fmla="*/ 0 h 1043353"/>
              <a:gd name="connsiteX1" fmla="*/ 0 w 152400"/>
              <a:gd name="connsiteY1" fmla="*/ 0 h 1043353"/>
              <a:gd name="connsiteX2" fmla="*/ 0 w 152400"/>
              <a:gd name="connsiteY2" fmla="*/ 1043353 h 1043353"/>
              <a:gd name="connsiteX3" fmla="*/ 128954 w 152400"/>
              <a:gd name="connsiteY3" fmla="*/ 1043353 h 1043353"/>
            </a:gdLst>
            <a:ahLst/>
            <a:cxnLst>
              <a:cxn ang="0">
                <a:pos x="connsiteX0" y="connsiteY0"/>
              </a:cxn>
              <a:cxn ang="0">
                <a:pos x="connsiteX1" y="connsiteY1"/>
              </a:cxn>
              <a:cxn ang="0">
                <a:pos x="connsiteX2" y="connsiteY2"/>
              </a:cxn>
              <a:cxn ang="0">
                <a:pos x="connsiteX3" y="connsiteY3"/>
              </a:cxn>
            </a:cxnLst>
            <a:rect l="l" t="t" r="r" b="b"/>
            <a:pathLst>
              <a:path w="152400" h="1043353">
                <a:moveTo>
                  <a:pt x="152400" y="0"/>
                </a:moveTo>
                <a:lnTo>
                  <a:pt x="0" y="0"/>
                </a:lnTo>
                <a:lnTo>
                  <a:pt x="0" y="1043353"/>
                </a:lnTo>
                <a:lnTo>
                  <a:pt x="128954" y="1043353"/>
                </a:lnTo>
              </a:path>
            </a:pathLst>
          </a:custGeom>
          <a:ln w="31750" cap="rnd">
            <a:solidFill>
              <a:schemeClr val="accent4">
                <a:lumMod val="20000"/>
                <a:lumOff val="80000"/>
              </a:schemeClr>
            </a:solidFill>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121A6C"/>
              </a:solidFill>
              <a:effectLst/>
              <a:uLnTx/>
              <a:uFillTx/>
              <a:latin typeface="Calibri"/>
              <a:ea typeface="+mn-ea"/>
              <a:cs typeface="+mn-cs"/>
            </a:endParaRPr>
          </a:p>
        </p:txBody>
      </p:sp>
      <p:cxnSp>
        <p:nvCxnSpPr>
          <p:cNvPr id="78" name="Straight Arrow Connector 77">
            <a:extLst>
              <a:ext uri="{FF2B5EF4-FFF2-40B4-BE49-F238E27FC236}">
                <a16:creationId xmlns:a16="http://schemas.microsoft.com/office/drawing/2014/main" id="{6069058E-9F92-2145-8668-7FF142FF4F25}"/>
              </a:ext>
            </a:extLst>
          </p:cNvPr>
          <p:cNvCxnSpPr>
            <a:cxnSpLocks/>
          </p:cNvCxnSpPr>
          <p:nvPr/>
        </p:nvCxnSpPr>
        <p:spPr>
          <a:xfrm flipH="1">
            <a:off x="1809550" y="3205600"/>
            <a:ext cx="3490580" cy="0"/>
          </a:xfrm>
          <a:prstGeom prst="straightConnector1">
            <a:avLst/>
          </a:prstGeom>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3C07F2ED-EF00-234F-92A9-1362AA4F9905}"/>
              </a:ext>
            </a:extLst>
          </p:cNvPr>
          <p:cNvCxnSpPr>
            <a:cxnSpLocks/>
          </p:cNvCxnSpPr>
          <p:nvPr/>
        </p:nvCxnSpPr>
        <p:spPr>
          <a:xfrm flipH="1">
            <a:off x="3246936" y="2848570"/>
            <a:ext cx="2098724" cy="0"/>
          </a:xfrm>
          <a:prstGeom prst="straightConnector1">
            <a:avLst/>
          </a:prstGeom>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cxnSp>
      <p:grpSp>
        <p:nvGrpSpPr>
          <p:cNvPr id="80" name="Group 79">
            <a:extLst>
              <a:ext uri="{FF2B5EF4-FFF2-40B4-BE49-F238E27FC236}">
                <a16:creationId xmlns:a16="http://schemas.microsoft.com/office/drawing/2014/main" id="{AAA205BD-0419-2448-AE0C-311444769010}"/>
              </a:ext>
            </a:extLst>
          </p:cNvPr>
          <p:cNvGrpSpPr/>
          <p:nvPr/>
        </p:nvGrpSpPr>
        <p:grpSpPr>
          <a:xfrm>
            <a:off x="2069368" y="2607079"/>
            <a:ext cx="1231328" cy="482983"/>
            <a:chOff x="397665" y="2144715"/>
            <a:chExt cx="1504925" cy="563682"/>
          </a:xfrm>
        </p:grpSpPr>
        <p:sp>
          <p:nvSpPr>
            <p:cNvPr id="81" name="Rectangle: Rounded Corners 164">
              <a:extLst>
                <a:ext uri="{FF2B5EF4-FFF2-40B4-BE49-F238E27FC236}">
                  <a16:creationId xmlns:a16="http://schemas.microsoft.com/office/drawing/2014/main" id="{49952F11-3CF4-D046-81AE-B9AD4DA292F6}"/>
                </a:ext>
              </a:extLst>
            </p:cNvPr>
            <p:cNvSpPr/>
            <p:nvPr/>
          </p:nvSpPr>
          <p:spPr>
            <a:xfrm>
              <a:off x="397665" y="2144715"/>
              <a:ext cx="1439220" cy="563682"/>
            </a:xfrm>
            <a:prstGeom prst="roundRect">
              <a:avLst/>
            </a:prstGeom>
            <a:solidFill>
              <a:schemeClr val="bg1"/>
            </a:solidFill>
            <a:ln w="38100">
              <a:solidFill>
                <a:schemeClr val="accent2"/>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121A6C"/>
                </a:solidFill>
                <a:effectLst/>
                <a:uLnTx/>
                <a:uFillTx/>
                <a:latin typeface="Calibri"/>
                <a:ea typeface="+mn-ea"/>
                <a:cs typeface="+mn-cs"/>
              </a:endParaRPr>
            </a:p>
          </p:txBody>
        </p:sp>
        <p:sp>
          <p:nvSpPr>
            <p:cNvPr id="82" name="TextBox 81">
              <a:extLst>
                <a:ext uri="{FF2B5EF4-FFF2-40B4-BE49-F238E27FC236}">
                  <a16:creationId xmlns:a16="http://schemas.microsoft.com/office/drawing/2014/main" id="{2F1C0DD2-94A8-0B4C-9E55-3632A9B6E240}"/>
                </a:ext>
              </a:extLst>
            </p:cNvPr>
            <p:cNvSpPr txBox="1"/>
            <p:nvPr/>
          </p:nvSpPr>
          <p:spPr>
            <a:xfrm>
              <a:off x="759856" y="2303446"/>
              <a:ext cx="1142734" cy="24622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121A6C"/>
                  </a:solidFill>
                  <a:effectLst/>
                  <a:uLnTx/>
                  <a:uFillTx/>
                  <a:latin typeface="Century Gothic" pitchFamily="34" charset="0"/>
                  <a:ea typeface="+mn-ea"/>
                  <a:cs typeface="+mn-cs"/>
                </a:rPr>
                <a:t>Roster File</a:t>
              </a:r>
            </a:p>
          </p:txBody>
        </p:sp>
        <p:pic>
          <p:nvPicPr>
            <p:cNvPr id="85" name="Picture 84" descr="A picture containing light&#10;&#10;Description automatically generated">
              <a:extLst>
                <a:ext uri="{FF2B5EF4-FFF2-40B4-BE49-F238E27FC236}">
                  <a16:creationId xmlns:a16="http://schemas.microsoft.com/office/drawing/2014/main" id="{B795ACC1-9BA7-1C40-A84B-F131D115D21C}"/>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464827" y="2186238"/>
              <a:ext cx="398724" cy="480636"/>
            </a:xfrm>
            <a:prstGeom prst="rect">
              <a:avLst/>
            </a:prstGeom>
          </p:spPr>
        </p:pic>
      </p:grpSp>
      <p:sp>
        <p:nvSpPr>
          <p:cNvPr id="87" name="Rectangle: Rounded Corners 78">
            <a:extLst>
              <a:ext uri="{FF2B5EF4-FFF2-40B4-BE49-F238E27FC236}">
                <a16:creationId xmlns:a16="http://schemas.microsoft.com/office/drawing/2014/main" id="{19183C23-455A-CC4B-A042-398201082B93}"/>
              </a:ext>
            </a:extLst>
          </p:cNvPr>
          <p:cNvSpPr/>
          <p:nvPr/>
        </p:nvSpPr>
        <p:spPr>
          <a:xfrm>
            <a:off x="3522534" y="2671541"/>
            <a:ext cx="1036219" cy="1155458"/>
          </a:xfrm>
          <a:prstGeom prst="roundRect">
            <a:avLst>
              <a:gd name="adj" fmla="val 9417"/>
            </a:avLst>
          </a:prstGeom>
          <a:solidFill>
            <a:schemeClr val="bg1"/>
          </a:solidFill>
          <a:ln w="38100">
            <a:solidFill>
              <a:schemeClr val="accent4">
                <a:lumMod val="20000"/>
                <a:lumOff val="80000"/>
              </a:schemeClr>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121A6C"/>
              </a:solidFill>
              <a:effectLst/>
              <a:uLnTx/>
              <a:uFillTx/>
              <a:latin typeface="Calibri"/>
              <a:ea typeface="+mn-ea"/>
              <a:cs typeface="+mn-cs"/>
            </a:endParaRPr>
          </a:p>
        </p:txBody>
      </p:sp>
      <p:cxnSp>
        <p:nvCxnSpPr>
          <p:cNvPr id="92" name="Straight Arrow Connector 91">
            <a:extLst>
              <a:ext uri="{FF2B5EF4-FFF2-40B4-BE49-F238E27FC236}">
                <a16:creationId xmlns:a16="http://schemas.microsoft.com/office/drawing/2014/main" id="{649D8840-5D1D-0E42-ADE5-24DA17809140}"/>
              </a:ext>
            </a:extLst>
          </p:cNvPr>
          <p:cNvCxnSpPr>
            <a:cxnSpLocks/>
          </p:cNvCxnSpPr>
          <p:nvPr/>
        </p:nvCxnSpPr>
        <p:spPr>
          <a:xfrm flipH="1">
            <a:off x="432012" y="4266944"/>
            <a:ext cx="2549996" cy="0"/>
          </a:xfrm>
          <a:prstGeom prst="straightConnector1">
            <a:avLst/>
          </a:prstGeom>
          <a:ln w="38100">
            <a:solidFill>
              <a:schemeClr val="accent4">
                <a:lumMod val="20000"/>
                <a:lumOff val="8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4" name="Freeform 93">
            <a:extLst>
              <a:ext uri="{FF2B5EF4-FFF2-40B4-BE49-F238E27FC236}">
                <a16:creationId xmlns:a16="http://schemas.microsoft.com/office/drawing/2014/main" id="{D3227716-86AD-4F4D-8A3D-3060E065615D}"/>
              </a:ext>
            </a:extLst>
          </p:cNvPr>
          <p:cNvSpPr/>
          <p:nvPr/>
        </p:nvSpPr>
        <p:spPr>
          <a:xfrm rot="16200000" flipH="1">
            <a:off x="8174556" y="-1354422"/>
            <a:ext cx="306750" cy="6578533"/>
          </a:xfrm>
          <a:custGeom>
            <a:avLst/>
            <a:gdLst>
              <a:gd name="connsiteX0" fmla="*/ 152400 w 152400"/>
              <a:gd name="connsiteY0" fmla="*/ 0 h 1043353"/>
              <a:gd name="connsiteX1" fmla="*/ 0 w 152400"/>
              <a:gd name="connsiteY1" fmla="*/ 0 h 1043353"/>
              <a:gd name="connsiteX2" fmla="*/ 0 w 152400"/>
              <a:gd name="connsiteY2" fmla="*/ 1043353 h 1043353"/>
              <a:gd name="connsiteX3" fmla="*/ 128954 w 152400"/>
              <a:gd name="connsiteY3" fmla="*/ 1043353 h 1043353"/>
            </a:gdLst>
            <a:ahLst/>
            <a:cxnLst>
              <a:cxn ang="0">
                <a:pos x="connsiteX0" y="connsiteY0"/>
              </a:cxn>
              <a:cxn ang="0">
                <a:pos x="connsiteX1" y="connsiteY1"/>
              </a:cxn>
              <a:cxn ang="0">
                <a:pos x="connsiteX2" y="connsiteY2"/>
              </a:cxn>
              <a:cxn ang="0">
                <a:pos x="connsiteX3" y="connsiteY3"/>
              </a:cxn>
            </a:cxnLst>
            <a:rect l="l" t="t" r="r" b="b"/>
            <a:pathLst>
              <a:path w="152400" h="1043353">
                <a:moveTo>
                  <a:pt x="152400" y="0"/>
                </a:moveTo>
                <a:lnTo>
                  <a:pt x="0" y="0"/>
                </a:lnTo>
                <a:lnTo>
                  <a:pt x="0" y="1043353"/>
                </a:lnTo>
                <a:lnTo>
                  <a:pt x="128954" y="1043353"/>
                </a:lnTo>
              </a:path>
            </a:pathLst>
          </a:custGeom>
          <a:ln w="31750" cap="rnd">
            <a:solidFill>
              <a:schemeClr val="accent4">
                <a:lumMod val="20000"/>
                <a:lumOff val="80000"/>
              </a:schemeClr>
            </a:solidFill>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121A6C"/>
              </a:solidFill>
              <a:effectLst/>
              <a:uLnTx/>
              <a:uFillTx/>
              <a:latin typeface="Calibri"/>
              <a:ea typeface="+mn-ea"/>
              <a:cs typeface="+mn-cs"/>
            </a:endParaRPr>
          </a:p>
        </p:txBody>
      </p:sp>
      <p:sp>
        <p:nvSpPr>
          <p:cNvPr id="65" name="TextBox 64">
            <a:extLst>
              <a:ext uri="{FF2B5EF4-FFF2-40B4-BE49-F238E27FC236}">
                <a16:creationId xmlns:a16="http://schemas.microsoft.com/office/drawing/2014/main" id="{68C2114B-7041-452D-9F31-2DB9B6B8109C}"/>
              </a:ext>
            </a:extLst>
          </p:cNvPr>
          <p:cNvSpPr txBox="1"/>
          <p:nvPr/>
        </p:nvSpPr>
        <p:spPr>
          <a:xfrm>
            <a:off x="7165466" y="1589662"/>
            <a:ext cx="2324930" cy="584775"/>
          </a:xfrm>
          <a:prstGeom prst="rect">
            <a:avLst/>
          </a:prstGeom>
          <a:solidFill>
            <a:schemeClr val="bg1"/>
          </a:solidFill>
        </p:spPr>
        <p:txBody>
          <a:bodyPr wrap="square" rtlCol="0">
            <a:spAutoFit/>
          </a:bodyPr>
          <a:lstStyle>
            <a:defPPr>
              <a:defRPr lang="en-US"/>
            </a:defPPr>
            <a:lvl1pPr marR="0" lvl="0" indent="0" algn="ctr" fontAlgn="auto">
              <a:lnSpc>
                <a:spcPct val="100000"/>
              </a:lnSpc>
              <a:spcBef>
                <a:spcPts val="0"/>
              </a:spcBef>
              <a:spcAft>
                <a:spcPts val="0"/>
              </a:spcAft>
              <a:buClrTx/>
              <a:buSzTx/>
              <a:buFontTx/>
              <a:buNone/>
              <a:tabLst/>
              <a:defRPr kumimoji="0" sz="1600" b="1" i="0" u="none" strike="noStrike" cap="none" spc="0" normalizeH="0" baseline="0">
                <a:ln>
                  <a:noFill/>
                </a:ln>
                <a:solidFill>
                  <a:srgbClr val="59D0FF"/>
                </a:solidFill>
                <a:effectLst/>
                <a:uLnTx/>
                <a:uFillTx/>
                <a:latin typeface="Century Gothic" panose="020B0502020202020204" pitchFamily="34" charset="0"/>
              </a:defRPr>
            </a:lvl1pPr>
          </a:lstStyle>
          <a:p>
            <a:r>
              <a:rPr lang="en-US" sz="2000" dirty="0"/>
              <a:t>Data Integration</a:t>
            </a:r>
          </a:p>
          <a:p>
            <a:r>
              <a:rPr lang="en-US" sz="1200" b="0" dirty="0">
                <a:solidFill>
                  <a:schemeClr val="accent1"/>
                </a:solidFill>
              </a:rPr>
              <a:t>Making It Easy For You! </a:t>
            </a:r>
          </a:p>
        </p:txBody>
      </p:sp>
      <p:grpSp>
        <p:nvGrpSpPr>
          <p:cNvPr id="83" name="Group 82">
            <a:extLst>
              <a:ext uri="{FF2B5EF4-FFF2-40B4-BE49-F238E27FC236}">
                <a16:creationId xmlns:a16="http://schemas.microsoft.com/office/drawing/2014/main" id="{D1640FE6-B7E5-433E-9D99-2B1E51D17433}"/>
              </a:ext>
            </a:extLst>
          </p:cNvPr>
          <p:cNvGrpSpPr/>
          <p:nvPr/>
        </p:nvGrpSpPr>
        <p:grpSpPr>
          <a:xfrm>
            <a:off x="3605293" y="2740993"/>
            <a:ext cx="870699" cy="287767"/>
            <a:chOff x="4583925" y="3786542"/>
            <a:chExt cx="1189633" cy="391161"/>
          </a:xfrm>
        </p:grpSpPr>
        <p:pic>
          <p:nvPicPr>
            <p:cNvPr id="84" name="Picture 83">
              <a:extLst>
                <a:ext uri="{FF2B5EF4-FFF2-40B4-BE49-F238E27FC236}">
                  <a16:creationId xmlns:a16="http://schemas.microsoft.com/office/drawing/2014/main" id="{41DB0DC1-829E-4722-BBB0-9BE4FA16D72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rot="330984">
              <a:off x="4985945" y="3786542"/>
              <a:ext cx="391160" cy="391160"/>
            </a:xfrm>
            <a:prstGeom prst="rect">
              <a:avLst/>
            </a:prstGeom>
          </p:spPr>
        </p:pic>
        <p:pic>
          <p:nvPicPr>
            <p:cNvPr id="90" name="Picture 89">
              <a:extLst>
                <a:ext uri="{FF2B5EF4-FFF2-40B4-BE49-F238E27FC236}">
                  <a16:creationId xmlns:a16="http://schemas.microsoft.com/office/drawing/2014/main" id="{6BDB0610-5B2C-4D6C-BC85-29078606F0C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rot="16200000">
              <a:off x="4583925" y="3786543"/>
              <a:ext cx="391160" cy="391160"/>
            </a:xfrm>
            <a:prstGeom prst="rect">
              <a:avLst/>
            </a:prstGeom>
          </p:spPr>
        </p:pic>
        <p:pic>
          <p:nvPicPr>
            <p:cNvPr id="91" name="Picture 90">
              <a:extLst>
                <a:ext uri="{FF2B5EF4-FFF2-40B4-BE49-F238E27FC236}">
                  <a16:creationId xmlns:a16="http://schemas.microsoft.com/office/drawing/2014/main" id="{FE47C34E-D48A-42CD-AEA9-9B286861958D}"/>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rot="7200000">
              <a:off x="5382398" y="3786542"/>
              <a:ext cx="391160" cy="391160"/>
            </a:xfrm>
            <a:prstGeom prst="rect">
              <a:avLst/>
            </a:prstGeom>
          </p:spPr>
        </p:pic>
      </p:grpSp>
      <p:sp>
        <p:nvSpPr>
          <p:cNvPr id="93" name="TextBox 92">
            <a:extLst>
              <a:ext uri="{FF2B5EF4-FFF2-40B4-BE49-F238E27FC236}">
                <a16:creationId xmlns:a16="http://schemas.microsoft.com/office/drawing/2014/main" id="{26F92013-7670-4BA5-BA96-E42BCD91DDC3}"/>
              </a:ext>
            </a:extLst>
          </p:cNvPr>
          <p:cNvSpPr txBox="1"/>
          <p:nvPr/>
        </p:nvSpPr>
        <p:spPr>
          <a:xfrm>
            <a:off x="3611228" y="3050266"/>
            <a:ext cx="1022683" cy="1169551"/>
          </a:xfrm>
          <a:prstGeom prst="rect">
            <a:avLst/>
          </a:prstGeom>
          <a:noFill/>
        </p:spPr>
        <p:txBody>
          <a:bodyPr wrap="square" lIns="0" tIns="0" rIns="0" bIns="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121A6C"/>
                </a:solidFill>
                <a:effectLst/>
                <a:uLnTx/>
                <a:uFillTx/>
                <a:latin typeface="Century Gothic" panose="020B0502020202020204" pitchFamily="34" charset="0"/>
                <a:ea typeface="+mn-ea"/>
                <a:cs typeface="+mn-cs"/>
              </a:rPr>
              <a:t>Functions:</a:t>
            </a:r>
          </a:p>
          <a:p>
            <a:pPr marL="173355" marR="0" lvl="0" indent="-17335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50" b="0" i="0" u="none" strike="noStrike" kern="1200" cap="none" spc="0" normalizeH="0" baseline="0" noProof="0" dirty="0">
                <a:ln>
                  <a:noFill/>
                </a:ln>
                <a:solidFill>
                  <a:srgbClr val="121A6C"/>
                </a:solidFill>
                <a:effectLst/>
                <a:uLnTx/>
                <a:uFillTx/>
                <a:latin typeface="Century Gothic"/>
              </a:rPr>
              <a:t>Ingest and Translation Engine </a:t>
            </a:r>
            <a:endParaRPr lang="en-US" sz="1050" dirty="0">
              <a:solidFill>
                <a:srgbClr val="121A6C"/>
              </a:solidFill>
              <a:highlight>
                <a:srgbClr val="FFFF00"/>
              </a:highlight>
              <a:latin typeface="Century Gothic"/>
            </a:endParaRPr>
          </a:p>
        </p:txBody>
      </p:sp>
      <p:grpSp>
        <p:nvGrpSpPr>
          <p:cNvPr id="66" name="Group 65">
            <a:extLst>
              <a:ext uri="{FF2B5EF4-FFF2-40B4-BE49-F238E27FC236}">
                <a16:creationId xmlns:a16="http://schemas.microsoft.com/office/drawing/2014/main" id="{06074764-7B2D-4AF8-9566-B3119C6A1D36}"/>
              </a:ext>
            </a:extLst>
          </p:cNvPr>
          <p:cNvGrpSpPr/>
          <p:nvPr/>
        </p:nvGrpSpPr>
        <p:grpSpPr>
          <a:xfrm>
            <a:off x="2072457" y="3341606"/>
            <a:ext cx="1231328" cy="482983"/>
            <a:chOff x="397665" y="2144715"/>
            <a:chExt cx="1504925" cy="563682"/>
          </a:xfrm>
        </p:grpSpPr>
        <p:sp>
          <p:nvSpPr>
            <p:cNvPr id="67" name="Rectangle: Rounded Corners 164">
              <a:extLst>
                <a:ext uri="{FF2B5EF4-FFF2-40B4-BE49-F238E27FC236}">
                  <a16:creationId xmlns:a16="http://schemas.microsoft.com/office/drawing/2014/main" id="{A9B03261-72F6-4A58-8EF6-4C61DCA3C8AB}"/>
                </a:ext>
              </a:extLst>
            </p:cNvPr>
            <p:cNvSpPr/>
            <p:nvPr/>
          </p:nvSpPr>
          <p:spPr>
            <a:xfrm>
              <a:off x="397665" y="2144715"/>
              <a:ext cx="1439220" cy="563682"/>
            </a:xfrm>
            <a:prstGeom prst="roundRect">
              <a:avLst/>
            </a:prstGeom>
            <a:solidFill>
              <a:schemeClr val="bg1"/>
            </a:solidFill>
            <a:ln w="38100">
              <a:solidFill>
                <a:schemeClr val="accent2"/>
              </a:solidFill>
              <a:headEnd type="ova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rgbClr val="121A6C"/>
                </a:solidFill>
                <a:effectLst/>
                <a:uLnTx/>
                <a:uFillTx/>
                <a:latin typeface="Calibri"/>
                <a:ea typeface="+mn-ea"/>
                <a:cs typeface="+mn-cs"/>
              </a:endParaRPr>
            </a:p>
          </p:txBody>
        </p:sp>
        <p:sp>
          <p:nvSpPr>
            <p:cNvPr id="68" name="TextBox 67">
              <a:extLst>
                <a:ext uri="{FF2B5EF4-FFF2-40B4-BE49-F238E27FC236}">
                  <a16:creationId xmlns:a16="http://schemas.microsoft.com/office/drawing/2014/main" id="{70307BFC-D641-4EC8-816B-D1179E89D126}"/>
                </a:ext>
              </a:extLst>
            </p:cNvPr>
            <p:cNvSpPr txBox="1"/>
            <p:nvPr/>
          </p:nvSpPr>
          <p:spPr>
            <a:xfrm>
              <a:off x="759856" y="2282876"/>
              <a:ext cx="1142734" cy="287361"/>
            </a:xfrm>
            <a:prstGeom prst="rect">
              <a:avLst/>
            </a:prstGeom>
            <a:noFill/>
          </p:spPr>
          <p:txBody>
            <a:bodyPr wrap="squar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121A6C"/>
                  </a:solidFill>
                  <a:effectLst/>
                  <a:uLnTx/>
                  <a:uFillTx/>
                  <a:latin typeface="Century Gothic" pitchFamily="34" charset="0"/>
                  <a:ea typeface="+mn-ea"/>
                  <a:cs typeface="+mn-cs"/>
                </a:rPr>
                <a:t>FHIR API</a:t>
              </a:r>
            </a:p>
          </p:txBody>
        </p:sp>
        <p:pic>
          <p:nvPicPr>
            <p:cNvPr id="69" name="Picture 68" descr="A picture containing light&#10;&#10;Description automatically generated">
              <a:extLst>
                <a:ext uri="{FF2B5EF4-FFF2-40B4-BE49-F238E27FC236}">
                  <a16:creationId xmlns:a16="http://schemas.microsoft.com/office/drawing/2014/main" id="{3B565527-DAB3-4D24-89EB-3D70C995CC86}"/>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464827" y="2186238"/>
              <a:ext cx="398724" cy="480636"/>
            </a:xfrm>
            <a:prstGeom prst="rect">
              <a:avLst/>
            </a:prstGeom>
          </p:spPr>
        </p:pic>
      </p:grpSp>
      <p:sp>
        <p:nvSpPr>
          <p:cNvPr id="5" name="TextBox 4">
            <a:extLst>
              <a:ext uri="{FF2B5EF4-FFF2-40B4-BE49-F238E27FC236}">
                <a16:creationId xmlns:a16="http://schemas.microsoft.com/office/drawing/2014/main" id="{F139E6D1-8FD1-4D74-8ABB-FD702C87E987}"/>
              </a:ext>
            </a:extLst>
          </p:cNvPr>
          <p:cNvSpPr txBox="1"/>
          <p:nvPr/>
        </p:nvSpPr>
        <p:spPr>
          <a:xfrm>
            <a:off x="2982008" y="5721310"/>
            <a:ext cx="3375936" cy="738664"/>
          </a:xfrm>
          <a:prstGeom prst="rect">
            <a:avLst/>
          </a:prstGeom>
          <a:noFill/>
        </p:spPr>
        <p:txBody>
          <a:bodyPr wrap="square" rtlCol="0">
            <a:spAutoFit/>
          </a:bodyPr>
          <a:lstStyle/>
          <a:p>
            <a:r>
              <a:rPr lang="en-US" sz="1200" dirty="0">
                <a:latin typeface="Century Gothic" panose="020B0502020202020204" pitchFamily="34" charset="0"/>
              </a:rPr>
              <a:t>Roster file — scheduled data requests</a:t>
            </a:r>
            <a:endParaRPr lang="en-US" sz="1600" dirty="0">
              <a:latin typeface="Century Gothic" panose="020B0502020202020204" pitchFamily="34" charset="0"/>
            </a:endParaRPr>
          </a:p>
          <a:p>
            <a:r>
              <a:rPr lang="en-US" sz="1200" dirty="0">
                <a:latin typeface="Century Gothic" panose="020B0502020202020204" pitchFamily="34" charset="0"/>
              </a:rPr>
              <a:t>FHIR API — on-demand data requests</a:t>
            </a:r>
          </a:p>
          <a:p>
            <a:endParaRPr lang="en-US" dirty="0"/>
          </a:p>
        </p:txBody>
      </p:sp>
      <p:pic>
        <p:nvPicPr>
          <p:cNvPr id="4" name="Graphic 3" descr="Employee badge outline">
            <a:extLst>
              <a:ext uri="{FF2B5EF4-FFF2-40B4-BE49-F238E27FC236}">
                <a16:creationId xmlns:a16="http://schemas.microsoft.com/office/drawing/2014/main" id="{85842B18-8A05-4805-9C2E-CE78B9372CF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0139" y="4709300"/>
            <a:ext cx="360734" cy="360734"/>
          </a:xfrm>
          <a:prstGeom prst="rect">
            <a:avLst/>
          </a:prstGeom>
        </p:spPr>
      </p:pic>
      <p:pic>
        <p:nvPicPr>
          <p:cNvPr id="1030" name="Picture 6" descr="CE Orders &amp; Results_2.1E_Spot">
            <a:extLst>
              <a:ext uri="{FF2B5EF4-FFF2-40B4-BE49-F238E27FC236}">
                <a16:creationId xmlns:a16="http://schemas.microsoft.com/office/drawing/2014/main" id="{E6F2E64E-5900-455F-AC95-FE00A452C99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4712" y="4739403"/>
            <a:ext cx="389545" cy="32393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Documentation">
            <a:extLst>
              <a:ext uri="{FF2B5EF4-FFF2-40B4-BE49-F238E27FC236}">
                <a16:creationId xmlns:a16="http://schemas.microsoft.com/office/drawing/2014/main" id="{41E691DA-82AA-4371-BE25-B4AD9EFB347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68552" y="5230370"/>
            <a:ext cx="234127" cy="28272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hysician Headshot">
            <a:extLst>
              <a:ext uri="{FF2B5EF4-FFF2-40B4-BE49-F238E27FC236}">
                <a16:creationId xmlns:a16="http://schemas.microsoft.com/office/drawing/2014/main" id="{F0131448-E6A7-4264-8A37-C8CA9B12A7A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73266" y="5716961"/>
            <a:ext cx="252271" cy="305102"/>
          </a:xfrm>
          <a:prstGeom prst="rect">
            <a:avLst/>
          </a:prstGeom>
          <a:noFill/>
          <a:extLst>
            <a:ext uri="{909E8E84-426E-40DD-AFC4-6F175D3DCCD1}">
              <a14:hiddenFill xmlns:a14="http://schemas.microsoft.com/office/drawing/2010/main">
                <a:solidFill>
                  <a:srgbClr val="FFFFFF"/>
                </a:solidFill>
              </a14:hiddenFill>
            </a:ext>
          </a:extLst>
        </p:spPr>
      </p:pic>
      <p:pic>
        <p:nvPicPr>
          <p:cNvPr id="76802" name="Picture 2" descr="Group of People">
            <a:extLst>
              <a:ext uri="{FF2B5EF4-FFF2-40B4-BE49-F238E27FC236}">
                <a16:creationId xmlns:a16="http://schemas.microsoft.com/office/drawing/2014/main" id="{48ED13DD-E23D-4BB8-8C25-D7F96CC30AE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3346" y="5214618"/>
            <a:ext cx="285883" cy="304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352018"/>
      </p:ext>
    </p:extLst>
  </p:cSld>
  <p:clrMapOvr>
    <a:masterClrMapping/>
  </p:clrMapOvr>
</p:sld>
</file>

<file path=ppt/theme/theme1.xml><?xml version="1.0" encoding="utf-8"?>
<a:theme xmlns:a="http://schemas.openxmlformats.org/drawingml/2006/main" name="Office Theme">
  <a:themeElements>
    <a:clrScheme name="Custom 6">
      <a:dk1>
        <a:srgbClr val="121A6C"/>
      </a:dk1>
      <a:lt1>
        <a:srgbClr val="FEFFFF"/>
      </a:lt1>
      <a:dk2>
        <a:srgbClr val="F8445F"/>
      </a:dk2>
      <a:lt2>
        <a:srgbClr val="FEFFFF"/>
      </a:lt2>
      <a:accent1>
        <a:srgbClr val="121A6C"/>
      </a:accent1>
      <a:accent2>
        <a:srgbClr val="59D0FF"/>
      </a:accent2>
      <a:accent3>
        <a:srgbClr val="45E9A7"/>
      </a:accent3>
      <a:accent4>
        <a:srgbClr val="465961"/>
      </a:accent4>
      <a:accent5>
        <a:srgbClr val="8300CD"/>
      </a:accent5>
      <a:accent6>
        <a:srgbClr val="E940CD"/>
      </a:accent6>
      <a:hlink>
        <a:srgbClr val="121A6C"/>
      </a:hlink>
      <a:folHlink>
        <a:srgbClr val="36464F"/>
      </a:folHlink>
    </a:clrScheme>
    <a:fontScheme name="Change Healthcar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031C5A3EFD4F448BF5A580D082339D" ma:contentTypeVersion="13" ma:contentTypeDescription="Create a new document." ma:contentTypeScope="" ma:versionID="86e85ea81c5a8b8e2016b1ed02245908">
  <xsd:schema xmlns:xsd="http://www.w3.org/2001/XMLSchema" xmlns:xs="http://www.w3.org/2001/XMLSchema" xmlns:p="http://schemas.microsoft.com/office/2006/metadata/properties" xmlns:ns2="52d486b2-39df-4d4f-9244-381c534aaf05" xmlns:ns3="a6d02eea-ec23-4c5f-9588-fbd166b8342d" targetNamespace="http://schemas.microsoft.com/office/2006/metadata/properties" ma:root="true" ma:fieldsID="92873d3043a43b62027ae7871cf7e80f" ns2:_="" ns3:_="">
    <xsd:import namespace="52d486b2-39df-4d4f-9244-381c534aaf05"/>
    <xsd:import namespace="a6d02eea-ec23-4c5f-9588-fbd166b834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d486b2-39df-4d4f-9244-381c534aaf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d02eea-ec23-4c5f-9588-fbd166b8342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14803C-B612-4D28-8150-E3FFBBE85464}">
  <ds:schemaRefs>
    <ds:schemaRef ds:uri="http://schemas.microsoft.com/sharepoint/v3/contenttype/forms"/>
  </ds:schemaRefs>
</ds:datastoreItem>
</file>

<file path=customXml/itemProps2.xml><?xml version="1.0" encoding="utf-8"?>
<ds:datastoreItem xmlns:ds="http://schemas.openxmlformats.org/officeDocument/2006/customXml" ds:itemID="{8F318C5E-8A58-40ED-ABFE-79B43C385BBA}">
  <ds:schemaRefs>
    <ds:schemaRef ds:uri="http://purl.org/dc/terms/"/>
    <ds:schemaRef ds:uri="http://schemas.openxmlformats.org/package/2006/metadata/core-properties"/>
    <ds:schemaRef ds:uri="http://schemas.microsoft.com/office/2006/documentManagement/types"/>
    <ds:schemaRef ds:uri="52d486b2-39df-4d4f-9244-381c534aaf05"/>
    <ds:schemaRef ds:uri="http://purl.org/dc/elements/1.1/"/>
    <ds:schemaRef ds:uri="http://schemas.microsoft.com/office/2006/metadata/properties"/>
    <ds:schemaRef ds:uri="http://schemas.microsoft.com/office/infopath/2007/PartnerControls"/>
    <ds:schemaRef ds:uri="a6d02eea-ec23-4c5f-9588-fbd166b8342d"/>
    <ds:schemaRef ds:uri="http://www.w3.org/XML/1998/namespace"/>
    <ds:schemaRef ds:uri="http://purl.org/dc/dcmitype/"/>
  </ds:schemaRefs>
</ds:datastoreItem>
</file>

<file path=customXml/itemProps3.xml><?xml version="1.0" encoding="utf-8"?>
<ds:datastoreItem xmlns:ds="http://schemas.openxmlformats.org/officeDocument/2006/customXml" ds:itemID="{17994656-3800-4D82-B9AF-44B165CAFB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d486b2-39df-4d4f-9244-381c534aaf05"/>
    <ds:schemaRef ds:uri="a6d02eea-ec23-4c5f-9588-fbd166b834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3616</TotalTime>
  <Words>978</Words>
  <Application>Microsoft Office PowerPoint</Application>
  <PresentationFormat>Widescreen</PresentationFormat>
  <Paragraphs>125</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.AppleSystemUIFont</vt:lpstr>
      <vt:lpstr>Arial</vt:lpstr>
      <vt:lpstr>Calibri</vt:lpstr>
      <vt:lpstr>Century Gothic</vt:lpstr>
      <vt:lpstr>Century Gothic Regular</vt:lpstr>
      <vt:lpstr>Courier New</vt:lpstr>
      <vt:lpstr>Wingdings</vt:lpstr>
      <vt:lpstr>Office Theme</vt:lpstr>
      <vt:lpstr>Practical solutions for sharing member clinical data</vt:lpstr>
      <vt:lpstr>We believe</vt:lpstr>
      <vt:lpstr>Growing demand demands a digital solution</vt:lpstr>
      <vt:lpstr>Value for Payers</vt:lpstr>
      <vt:lpstr>Value for Providers</vt:lpstr>
      <vt:lpstr>Value for Provider Staff</vt:lpstr>
      <vt:lpstr>Clinical Data Retrieval for Health Plan Payment and Operations Requirements</vt:lpstr>
      <vt:lpstr>Clinical Document Collector API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Domansky</dc:creator>
  <cp:lastModifiedBy>Morris, Genevieve</cp:lastModifiedBy>
  <cp:revision>160</cp:revision>
  <cp:lastPrinted>2022-01-07T19:39:45Z</cp:lastPrinted>
  <dcterms:created xsi:type="dcterms:W3CDTF">2021-05-05T16:21:32Z</dcterms:created>
  <dcterms:modified xsi:type="dcterms:W3CDTF">2022-01-21T14:19:16Z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0x01010087031C5A3EFD4F448BF5A580D082339D</vt:lpwstr>
  </property>
</Properties>
</file>